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2" r:id="rId3"/>
    <p:sldId id="288" r:id="rId4"/>
    <p:sldId id="289" r:id="rId5"/>
    <p:sldId id="290" r:id="rId6"/>
    <p:sldId id="291" r:id="rId7"/>
    <p:sldId id="292" r:id="rId8"/>
    <p:sldId id="275" r:id="rId9"/>
    <p:sldId id="279" r:id="rId10"/>
    <p:sldId id="276" r:id="rId11"/>
    <p:sldId id="286" r:id="rId12"/>
    <p:sldId id="280" r:id="rId13"/>
    <p:sldId id="278" r:id="rId14"/>
    <p:sldId id="281" r:id="rId15"/>
    <p:sldId id="259" r:id="rId16"/>
    <p:sldId id="294" r:id="rId17"/>
    <p:sldId id="295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009900"/>
    <a:srgbClr val="FF9933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78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E748C41-2BBE-4030-B702-A2FBE6CCED39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0C701E8-C715-4533-998D-AD1E4E8021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Hello, my name is angrt potato head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4DAB47-4AA8-456C-B892-AB880A006EDF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Hello, my name is angrt potato head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C64C85-FCA5-4096-8922-239DC31F65CA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Hello, my name is angrt potato head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C427B7-7BB2-4623-8AE9-E1150AE8CE25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Hello, my name is angrt potato head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DA0E5C-42D4-4903-880E-622CC2F9D2AB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842B3-5EE4-4D21-ACE0-FECA9C29AEBA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9DAA4-EBC8-4215-B876-26D45A2026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C230-344E-4843-9E3F-25CB2B8D3C82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B0B9-3FB3-4645-9C75-915064C95F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4AF59-69EC-434B-AB9E-E31F679DBC1B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D9474-7D54-401F-AEE8-FAABA61522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D8E8C-12F0-4626-B9C6-BB405EF7E48B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A026D-8FE7-4889-934C-A87102E9C7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43B62-C7A1-4D2F-B862-A258413A1C41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A1B2D-A906-4B5F-9471-E64EBC7F15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B47C7-C4FB-4429-8B9E-359D10585273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A1309-B68F-4865-AD15-6FF7E03B4A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30F27-4B8A-4F78-B739-D24E6BDC76F9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033E7-9146-45DA-B404-FB40384B47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0E622-F39E-4ECD-81C2-B2C35A6C6150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605B4-2BFA-4895-BC7E-BFBD75D6E4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D19B9-2DE7-40D9-B58D-2DCB9BE0D6E2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A11EB-21E2-4D01-B32B-C1F56BEBAB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CE48A-B6E5-4D9E-9095-CEF448B27E74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3EDC-CC35-4E0E-9981-FB23429D6A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0F505-CCAC-4699-B16F-A193AAD05A35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81A9-7CDF-4581-B425-9EE98AD13D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1C2972-6C49-49BD-AF79-D51BECE7C966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41E48C-78A4-4578-92C4-4ED458CF18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3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1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10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6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18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audio" Target="../media/audio17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1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3.png"/><Relationship Id="rId11" Type="http://schemas.openxmlformats.org/officeDocument/2006/relationships/image" Target="../media/image22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7200" smtClean="0"/>
              <a:t>Handy Verbs</a:t>
            </a:r>
            <a:br>
              <a:rPr lang="en-GB" sz="7200" smtClean="0"/>
            </a:br>
            <a:r>
              <a:rPr lang="en-GB" sz="4900" smtClean="0"/>
              <a:t>Close Future Tense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898989"/>
                </a:solidFill>
              </a:rPr>
              <a:t>With the Angry Family</a:t>
            </a:r>
          </a:p>
          <a:p>
            <a:pPr eaLnBrk="1" hangingPunct="1"/>
            <a:endParaRPr lang="en-GB" smtClean="0">
              <a:solidFill>
                <a:srgbClr val="898989"/>
              </a:solidFill>
            </a:endParaRPr>
          </a:p>
          <a:p>
            <a:pPr eaLnBrk="1" hangingPunct="1"/>
            <a:r>
              <a:rPr lang="en-GB" sz="7200" b="1" smtClean="0">
                <a:solidFill>
                  <a:srgbClr val="404040"/>
                </a:solidFill>
              </a:rPr>
              <a:t>Going to</a:t>
            </a:r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2" descr="angrytoasterbrow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13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1188" y="2786063"/>
            <a:ext cx="239712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14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1500188" y="500063"/>
            <a:ext cx="7392987" cy="1928812"/>
          </a:xfrm>
          <a:prstGeom prst="wedgeRoundRectCallout">
            <a:avLst>
              <a:gd name="adj1" fmla="val -23889"/>
              <a:gd name="adj2" fmla="val 113338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ne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savez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rien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du future! Les ampoules </a:t>
            </a:r>
            <a:r>
              <a:rPr lang="en-GB" sz="4000" b="1" dirty="0" err="1">
                <a:solidFill>
                  <a:srgbClr val="FF0000"/>
                </a:solidFill>
                <a:cs typeface="Arial" charset="0"/>
              </a:rPr>
              <a:t>vont</a:t>
            </a:r>
            <a:r>
              <a:rPr lang="en-GB" sz="40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cs typeface="Arial" charset="0"/>
              </a:rPr>
              <a:t>être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totalement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démodées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 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You have no clue about the future.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Light bulbs will be totally old-fashioned.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0" name="FRGRCloseFutureTense_10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10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2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5313" y="2767013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1188" y="2786063"/>
            <a:ext cx="239712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7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3714750" y="214313"/>
            <a:ext cx="5072063" cy="2071687"/>
          </a:xfrm>
          <a:prstGeom prst="wedgeRoundRectCallout">
            <a:avLst>
              <a:gd name="adj1" fmla="val 26224"/>
              <a:gd name="adj2" fmla="val 7416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Et les grille-pains </a:t>
            </a:r>
            <a:r>
              <a:rPr lang="en-GB" sz="4000" b="1" dirty="0" err="1">
                <a:solidFill>
                  <a:srgbClr val="FF3300"/>
                </a:solidFill>
                <a:cs typeface="Arial" charset="0"/>
              </a:rPr>
              <a:t>vont</a:t>
            </a:r>
            <a:r>
              <a:rPr lang="en-GB" sz="4000" b="1" dirty="0">
                <a:solidFill>
                  <a:srgbClr val="FF3300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FF3300"/>
                </a:solidFill>
                <a:cs typeface="Arial" charset="0"/>
              </a:rPr>
              <a:t>être</a:t>
            </a:r>
            <a:r>
              <a:rPr lang="en-GB" sz="4000" b="1" dirty="0">
                <a:solidFill>
                  <a:srgbClr val="FF3300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remplacés</a:t>
            </a:r>
            <a:r>
              <a:rPr lang="en-GB" sz="4000" b="1" dirty="0">
                <a:solidFill>
                  <a:srgbClr val="FF3300"/>
                </a:solidFill>
                <a:cs typeface="Arial" charset="0"/>
              </a:rPr>
              <a:t> 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par les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téléphones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portables! 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And mobile phones will replace toasters!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20" name="FRGRCloseFutureTense_11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11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4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2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5313" y="2767013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6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4643438" y="285750"/>
            <a:ext cx="3714750" cy="1571625"/>
          </a:xfrm>
          <a:prstGeom prst="wedgeRoundRectCallout">
            <a:avLst>
              <a:gd name="adj1" fmla="val 1811"/>
              <a:gd name="adj2" fmla="val 13286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>
                <a:solidFill>
                  <a:schemeClr val="tx1"/>
                </a:solidFill>
                <a:cs typeface="Arial" charset="0"/>
              </a:rPr>
              <a:t>Vous </a:t>
            </a:r>
            <a:r>
              <a:rPr lang="en-GB" sz="4000" b="1">
                <a:solidFill>
                  <a:srgbClr val="FF3300"/>
                </a:solidFill>
                <a:cs typeface="Arial" charset="0"/>
              </a:rPr>
              <a:t>allez</a:t>
            </a:r>
            <a:r>
              <a:rPr lang="en-GB" sz="4000" b="1">
                <a:solidFill>
                  <a:srgbClr val="FF0000"/>
                </a:solidFill>
                <a:cs typeface="Arial" charset="0"/>
              </a:rPr>
              <a:t> attendre </a:t>
            </a:r>
            <a:r>
              <a:rPr lang="en-GB" sz="4000" b="1">
                <a:solidFill>
                  <a:schemeClr val="tx1"/>
                </a:solidFill>
                <a:cs typeface="Arial" charset="0"/>
              </a:rPr>
              <a:t>ici.</a:t>
            </a:r>
            <a:endParaRPr lang="en-GB" sz="3200" b="1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You will wait here.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0" name="FRGRCloseFutureTense_12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12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12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3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4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1188" y="2786063"/>
            <a:ext cx="239712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1714500" y="1000125"/>
            <a:ext cx="5286375" cy="1285875"/>
          </a:xfrm>
          <a:prstGeom prst="wedgeRoundRectCallout">
            <a:avLst>
              <a:gd name="adj1" fmla="val -54102"/>
              <a:gd name="adj2" fmla="val 126632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Quand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cs typeface="Arial" charset="0"/>
              </a:rPr>
              <a:t>allons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-nous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cs typeface="Arial" charset="0"/>
              </a:rPr>
              <a:t>revoir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?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When will we see you again?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8" name="FRGRCloseFutureTense_13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13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2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5313" y="2767013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6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2532063" y="644525"/>
            <a:ext cx="6072187" cy="1560513"/>
          </a:xfrm>
          <a:prstGeom prst="wedgeRoundRectCallout">
            <a:avLst>
              <a:gd name="adj1" fmla="val -10579"/>
              <a:gd name="adj2" fmla="val 116760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Mmhh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... On </a:t>
            </a:r>
            <a:r>
              <a:rPr lang="en-GB" sz="4000" b="1" dirty="0" err="1">
                <a:solidFill>
                  <a:srgbClr val="FF3300"/>
                </a:solidFill>
                <a:cs typeface="Arial" charset="0"/>
              </a:rPr>
              <a:t>va</a:t>
            </a:r>
            <a:r>
              <a:rPr lang="en-GB" sz="4000" b="1" dirty="0">
                <a:solidFill>
                  <a:srgbClr val="FF3300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FF3300"/>
                </a:solidFill>
                <a:cs typeface="Arial" charset="0"/>
              </a:rPr>
              <a:t>être</a:t>
            </a:r>
            <a:r>
              <a:rPr lang="en-GB" sz="4000" b="1" dirty="0">
                <a:solidFill>
                  <a:srgbClr val="FF3300"/>
                </a:solidFill>
                <a:cs typeface="Arial" charset="0"/>
              </a:rPr>
              <a:t> 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de retour pour le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déjeuner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 smtClean="0">
                <a:solidFill>
                  <a:schemeClr val="tx1"/>
                </a:solidFill>
              </a:rPr>
              <a:t>Uhm</a:t>
            </a:r>
            <a:r>
              <a:rPr lang="en-GB" sz="3600" b="1" dirty="0" smtClean="0">
                <a:solidFill>
                  <a:schemeClr val="tx1"/>
                </a:solidFill>
              </a:rPr>
              <a:t>… We will be back for lunch</a:t>
            </a:r>
            <a:r>
              <a:rPr lang="en-GB" sz="2800" b="1" dirty="0" smtClean="0">
                <a:solidFill>
                  <a:schemeClr val="tx1"/>
                </a:solidFill>
              </a:rPr>
              <a:t>.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20" name="FRGRCloseFutureTense_14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14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>
            <a:alpha val="2392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4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6945313" y="2767013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5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-398463"/>
            <a:ext cx="9144000" cy="675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-71438"/>
            <a:ext cx="9144000" cy="675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-20638" y="85725"/>
            <a:ext cx="9164638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714488"/>
            <a:ext cx="52863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 am going to 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are going to 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He/she/it is going to 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We are going to 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(pl.) are going to 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They are going to do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3504" y="1700808"/>
            <a:ext cx="4786314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Je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vais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faire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Tu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vas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faire </a:t>
            </a:r>
            <a:endParaRPr lang="en-GB" sz="39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Il/</a:t>
            </a:r>
            <a:r>
              <a:rPr lang="en-GB" sz="39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/on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va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faire</a:t>
            </a:r>
            <a:endParaRPr lang="en-GB" sz="39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Nous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allons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faire</a:t>
            </a:r>
            <a:endParaRPr lang="en-GB" sz="39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Vous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allez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faire</a:t>
            </a:r>
            <a:endParaRPr lang="en-GB" sz="39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9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Ils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</a:t>
            </a:r>
            <a:r>
              <a:rPr lang="en-GB" sz="39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elles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vont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39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faire</a:t>
            </a:r>
            <a:endParaRPr lang="en-GB" sz="39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21" name="FRGRCloseFutureTense_15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15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88350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0" y="35716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CH" sz="3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Going</a:t>
            </a:r>
            <a:r>
              <a:rPr lang="de-C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 </a:t>
            </a:r>
            <a:r>
              <a:rPr lang="de-CH" sz="3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to</a:t>
            </a:r>
            <a:r>
              <a:rPr lang="de-C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 plus </a:t>
            </a:r>
            <a:r>
              <a:rPr lang="de-CH" sz="3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infinitive</a:t>
            </a:r>
            <a:r>
              <a:rPr lang="de-C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 </a:t>
            </a:r>
            <a:r>
              <a:rPr lang="de-CH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– </a:t>
            </a:r>
            <a:r>
              <a:rPr lang="de-CH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A</a:t>
            </a:r>
            <a:r>
              <a:rPr lang="de-CH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ller</a:t>
            </a:r>
            <a:r>
              <a:rPr lang="de-CH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 </a:t>
            </a:r>
            <a:r>
              <a:rPr lang="de-CH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plus </a:t>
            </a:r>
            <a:r>
              <a:rPr lang="de-CH" sz="3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infinitif</a:t>
            </a:r>
            <a:endParaRPr lang="de-DE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</a:endParaRPr>
          </a:p>
        </p:txBody>
      </p:sp>
    </p:spTree>
  </p:cSld>
  <p:clrMapOvr>
    <a:masterClrMapping/>
  </p:clrMapOvr>
  <p:transition advClick="0"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>
            <a:alpha val="2392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3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4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6945313" y="2767013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5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-398463"/>
            <a:ext cx="9144000" cy="675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-71438"/>
            <a:ext cx="9144000" cy="675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-20638" y="85725"/>
            <a:ext cx="9164638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8957" y="1071546"/>
            <a:ext cx="354866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 time machine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 future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To travel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To accompany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Mobile phone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Old-fashioned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To wait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Lunch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39952" y="1071546"/>
            <a:ext cx="500404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Une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machine à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remonter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temps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Le future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Voyager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Accompagner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Un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téléphone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portable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Démodé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Attendre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déjeuner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24" name="FRGRCloseFutureTense_16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16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3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368"/>
            <a:ext cx="9144000" cy="6756136"/>
          </a:xfrm>
          <a:prstGeom prst="rect">
            <a:avLst/>
          </a:prstGeom>
          <a:noFill/>
        </p:spPr>
      </p:pic>
      <p:pic>
        <p:nvPicPr>
          <p:cNvPr id="25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-398178"/>
            <a:ext cx="9144000" cy="6756136"/>
          </a:xfrm>
          <a:prstGeom prst="rect">
            <a:avLst/>
          </a:prstGeom>
          <a:noFill/>
        </p:spPr>
      </p:pic>
      <p:pic>
        <p:nvPicPr>
          <p:cNvPr id="26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" y="-71462"/>
            <a:ext cx="9144032" cy="6756159"/>
          </a:xfrm>
          <a:prstGeom prst="rect">
            <a:avLst/>
          </a:prstGeom>
          <a:noFill/>
        </p:spPr>
      </p:pic>
      <p:pic>
        <p:nvPicPr>
          <p:cNvPr id="27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21276" y="86168"/>
            <a:ext cx="9165276" cy="677185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285852" y="-1700954"/>
            <a:ext cx="914397" cy="1504619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515707" y="-1557085"/>
            <a:ext cx="946281" cy="1557085"/>
          </a:xfrm>
          <a:prstGeom prst="rect">
            <a:avLst/>
          </a:prstGeom>
        </p:spPr>
      </p:pic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329599" y="-285776"/>
            <a:ext cx="1047734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300733" y="-1500222"/>
            <a:ext cx="685410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124913"/>
            <a:ext cx="889579" cy="1463781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1981492" y="2000240"/>
            <a:ext cx="114354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605716">
            <a:off x="-2677614" y="5443780"/>
            <a:ext cx="2419350" cy="3980984"/>
          </a:xfrm>
          <a:prstGeom prst="rect">
            <a:avLst/>
          </a:prstGeom>
        </p:spPr>
      </p:pic>
      <p:grpSp>
        <p:nvGrpSpPr>
          <p:cNvPr id="3" name="Group 31"/>
          <p:cNvGrpSpPr/>
          <p:nvPr/>
        </p:nvGrpSpPr>
        <p:grpSpPr>
          <a:xfrm>
            <a:off x="2452445" y="-1214470"/>
            <a:ext cx="2203224" cy="1167475"/>
            <a:chOff x="2452445" y="-1214470"/>
            <a:chExt cx="2203224" cy="1167475"/>
          </a:xfrm>
        </p:grpSpPr>
        <p:pic>
          <p:nvPicPr>
            <p:cNvPr id="30" name="Picture 29" descr="angrydigital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V="1">
              <a:off x="3989382" y="-1176100"/>
              <a:ext cx="666287" cy="1096361"/>
            </a:xfrm>
            <a:prstGeom prst="rect">
              <a:avLst/>
            </a:prstGeom>
          </p:spPr>
        </p:pic>
        <p:pic>
          <p:nvPicPr>
            <p:cNvPr id="31" name="Picture 30" descr="angrytoasterbrow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V="1">
              <a:off x="2452445" y="-1214470"/>
              <a:ext cx="709505" cy="1167475"/>
            </a:xfrm>
            <a:prstGeom prst="rect">
              <a:avLst/>
            </a:prstGeom>
          </p:spPr>
        </p:pic>
      </p:grpSp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6525907" y="-1383423"/>
            <a:ext cx="735656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034648"/>
            <a:ext cx="1365577" cy="224702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519131"/>
            <a:ext cx="889579" cy="1463781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658696"/>
            <a:ext cx="1643063" cy="2703622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-0.00052 -0.00347 L -0.0073 0.99792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50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420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8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1" descr="CrazyHair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85750" y="-857250"/>
            <a:ext cx="591502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714500" y="4572000"/>
            <a:ext cx="7500938" cy="1928813"/>
          </a:xfrm>
          <a:prstGeom prst="wedgeRoundRectCallout">
            <a:avLst>
              <a:gd name="adj1" fmla="val -27667"/>
              <a:gd name="adj2" fmla="val -8575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>
                <a:solidFill>
                  <a:srgbClr val="1E1C11"/>
                </a:solidFill>
                <a:cs typeface="Arial" charset="0"/>
              </a:rPr>
              <a:t>Hello, my name is Mr. Angry Potato Head. I will be a master of tenses. And I will start with the close future!</a:t>
            </a:r>
          </a:p>
        </p:txBody>
      </p:sp>
      <p:pic>
        <p:nvPicPr>
          <p:cNvPr id="11" name="Picture 10" descr="mustach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25" y="2071688"/>
            <a:ext cx="2000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GRCloseFutureTense_2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2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9200" y="333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9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900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18" dur="23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420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8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1" descr="CrazyHair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85750" y="-857250"/>
            <a:ext cx="591502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714500" y="4572000"/>
            <a:ext cx="7500938" cy="1593850"/>
          </a:xfrm>
          <a:prstGeom prst="wedgeRoundRectCallout">
            <a:avLst>
              <a:gd name="adj1" fmla="val -28175"/>
              <a:gd name="adj2" fmla="val -9562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>
                <a:solidFill>
                  <a:srgbClr val="1E1C11"/>
                </a:solidFill>
                <a:cs typeface="Arial" charset="0"/>
              </a:rPr>
              <a:t>The close future tense is not very difficult and I will tell you why…</a:t>
            </a: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25" y="2071688"/>
            <a:ext cx="2000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GRCloseFutureTense_3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3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9200" y="260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16" dur="12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420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8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1" descr="CrazyHair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85750" y="-857250"/>
            <a:ext cx="591502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714500" y="4572000"/>
            <a:ext cx="7500938" cy="1736725"/>
          </a:xfrm>
          <a:prstGeom prst="wedgeRoundRectCallout">
            <a:avLst>
              <a:gd name="adj1" fmla="val -28175"/>
              <a:gd name="adj2" fmla="val -9562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1E1C11"/>
                </a:solidFill>
                <a:cs typeface="Arial" charset="0"/>
              </a:rPr>
              <a:t>Most essentially you will need to know how to conjugate the verb </a:t>
            </a:r>
            <a:r>
              <a:rPr lang="en-GB" sz="3600" b="1" i="1" dirty="0" err="1">
                <a:solidFill>
                  <a:srgbClr val="FF0000"/>
                </a:solidFill>
                <a:cs typeface="Arial" charset="0"/>
              </a:rPr>
              <a:t>aller</a:t>
            </a:r>
            <a:r>
              <a:rPr lang="en-GB" sz="3600" b="1" i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25" y="2071688"/>
            <a:ext cx="2000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GRCloseFutureTense_4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4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9200" y="333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5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14" dur="1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420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8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1" descr="CrazyHair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85750" y="-857250"/>
            <a:ext cx="591502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429125" y="1643063"/>
            <a:ext cx="4786313" cy="4857750"/>
          </a:xfrm>
          <a:prstGeom prst="wedgeRoundRectCallout">
            <a:avLst>
              <a:gd name="adj1" fmla="val -73196"/>
              <a:gd name="adj2" fmla="val 37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1E1C11"/>
                </a:solidFill>
                <a:cs typeface="Arial" charset="0"/>
              </a:rPr>
              <a:t>Once you learn how to conjugate </a:t>
            </a:r>
            <a:r>
              <a:rPr lang="en-GB" sz="3600" b="1" i="1" dirty="0" err="1">
                <a:solidFill>
                  <a:srgbClr val="FF0000"/>
                </a:solidFill>
                <a:cs typeface="Arial" charset="0"/>
              </a:rPr>
              <a:t>aller</a:t>
            </a:r>
            <a:r>
              <a:rPr lang="en-GB" sz="3600" b="1" i="1" dirty="0">
                <a:solidFill>
                  <a:schemeClr val="tx1"/>
                </a:solidFill>
                <a:cs typeface="Arial" charset="0"/>
              </a:rPr>
              <a:t>,</a:t>
            </a:r>
            <a:r>
              <a:rPr lang="en-GB" sz="3600" b="1" i="1" dirty="0">
                <a:solidFill>
                  <a:srgbClr val="1E1C11"/>
                </a:solidFill>
                <a:cs typeface="Arial" charset="0"/>
              </a:rPr>
              <a:t> </a:t>
            </a:r>
            <a:r>
              <a:rPr lang="en-GB" sz="3600" b="1" dirty="0">
                <a:solidFill>
                  <a:srgbClr val="1E1C11"/>
                </a:solidFill>
                <a:cs typeface="Arial" charset="0"/>
              </a:rPr>
              <a:t>you can form the close future tense of all verbs by simply adding the infinitive of any word you want to use…</a:t>
            </a:r>
          </a:p>
        </p:txBody>
      </p:sp>
      <p:pic>
        <p:nvPicPr>
          <p:cNvPr id="8" name="Picture 7" descr="mustach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25" y="2071688"/>
            <a:ext cx="20002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GRCloseFutureTense_5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5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9200" y="260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800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94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8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33333E-6 -1.11111E-6 C 0.00208 -0.00185 0.00625 -0.00555 0.00625 -0.00555 C 0.00764 -0.00833 0.00798 -0.01389 0.01041 -0.01389 C 0.01267 -0.01389 0.01024 -0.00694 0.00833 -0.00555 C 0.00642 -0.00416 0.00416 -0.00741 0.00208 -0.00833 C 0.00347 -0.01111 0.00521 -0.01967 0.00625 -0.01666 C 0.00781 -0.0125 0.00729 -0.00486 0.00416 -0.00278 C 0.00156 -0.00116 0.00277 -0.01018 0.00208 -0.01389 C 0.00104 -0.00995 -0.00469 0.00556 0.00833 -0.00833 C 0.01007 -0.01018 0.00972 -0.01389 0.01041 -0.01666 C 0.01111 -0.01296 0.01458 -0.00833 0.0125 -0.00555 C 0.01076 -0.00324 0.00868 -0.0118 0.00625 -0.01111 C 0.00382 -0.01041 0.00121 0.00047 0.00208 -0.00278 C 0.00521 -0.01504 0.00521 -0.01366 3.33333E-6 -1.11111E-6 Z " pathEditMode="fixed" ptsTypes="ffffffffffffff">
                                      <p:cBhvr>
                                        <p:cTn id="18" dur="1712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5313" y="2767013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8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 Diagonal Corner Rectangle 11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With this time machine I will travel to the future.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1500188" y="692150"/>
            <a:ext cx="7175500" cy="1808163"/>
          </a:xfrm>
          <a:prstGeom prst="wedgeRoundRectCallout">
            <a:avLst>
              <a:gd name="adj1" fmla="val -6065"/>
              <a:gd name="adj2" fmla="val 12807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Avec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cette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machine à voyager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dans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temps, je </a:t>
            </a:r>
            <a:r>
              <a:rPr lang="en-GB" sz="4000" b="1" dirty="0" err="1">
                <a:solidFill>
                  <a:srgbClr val="FF0000"/>
                </a:solidFill>
                <a:cs typeface="Arial" charset="0"/>
              </a:rPr>
              <a:t>vais</a:t>
            </a:r>
            <a:r>
              <a:rPr lang="en-GB" sz="4000" b="1" dirty="0">
                <a:solidFill>
                  <a:srgbClr val="FF0000"/>
                </a:solidFill>
                <a:cs typeface="Arial" charset="0"/>
              </a:rPr>
              <a:t> voyager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vers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future.</a:t>
            </a:r>
            <a:endParaRPr lang="en-GB" sz="4000" b="1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14" name="FRGRCloseFutureTense_6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6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839200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5313" y="2767013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8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YOU will accompany me!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4071938" y="500063"/>
            <a:ext cx="4029075" cy="1571625"/>
          </a:xfrm>
          <a:prstGeom prst="wedgeRoundRectCallout">
            <a:avLst>
              <a:gd name="adj1" fmla="val -20050"/>
              <a:gd name="adj2" fmla="val 10013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>
                <a:solidFill>
                  <a:schemeClr val="tx1"/>
                </a:solidFill>
                <a:cs typeface="Arial" charset="0"/>
              </a:rPr>
              <a:t>TOI tu </a:t>
            </a:r>
            <a:r>
              <a:rPr lang="en-GB" sz="4000" b="1">
                <a:solidFill>
                  <a:srgbClr val="FF0000"/>
                </a:solidFill>
                <a:cs typeface="Arial" charset="0"/>
              </a:rPr>
              <a:t>vas venir </a:t>
            </a:r>
            <a:r>
              <a:rPr lang="en-GB" sz="4000" b="1">
                <a:solidFill>
                  <a:schemeClr val="tx1"/>
                </a:solidFill>
                <a:cs typeface="Arial" charset="0"/>
              </a:rPr>
              <a:t>avec moi!</a:t>
            </a:r>
          </a:p>
        </p:txBody>
      </p:sp>
      <p:pic>
        <p:nvPicPr>
          <p:cNvPr id="15" name="FRGRCloseFutureTense_7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7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12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81150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23838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24275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5313" y="2776538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1188" y="2795588"/>
            <a:ext cx="239712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6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9838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3535363" y="571500"/>
            <a:ext cx="5429250" cy="1562100"/>
          </a:xfrm>
          <a:prstGeom prst="wedgeRoundRectCallout">
            <a:avLst>
              <a:gd name="adj1" fmla="val 32188"/>
              <a:gd name="adj2" fmla="val 11490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>
                <a:solidFill>
                  <a:schemeClr val="tx1"/>
                </a:solidFill>
                <a:cs typeface="Arial" charset="0"/>
              </a:rPr>
              <a:t>Pourquoi lui? Il </a:t>
            </a:r>
            <a:r>
              <a:rPr lang="en-GB" sz="4000" b="1">
                <a:solidFill>
                  <a:srgbClr val="FF0000"/>
                </a:solidFill>
                <a:cs typeface="Arial" charset="0"/>
              </a:rPr>
              <a:t>va</a:t>
            </a:r>
            <a:r>
              <a:rPr lang="en-GB" sz="4000" b="1">
                <a:solidFill>
                  <a:schemeClr val="tx1"/>
                </a:solidFill>
                <a:cs typeface="Arial" charset="0"/>
              </a:rPr>
              <a:t> tout </a:t>
            </a:r>
            <a:r>
              <a:rPr lang="en-GB" sz="4000" b="1">
                <a:solidFill>
                  <a:srgbClr val="FF0000"/>
                </a:solidFill>
                <a:cs typeface="Arial" charset="0"/>
              </a:rPr>
              <a:t>compromettre</a:t>
            </a:r>
            <a:r>
              <a:rPr lang="en-GB" sz="4000" b="1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What do you want him for? He will mess it up!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20" name="FRGRCloseFutureTense_8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8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756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2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R:\ANIMATIONS\PICTURES\backgrounds and bits\angry rocket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14313"/>
            <a:ext cx="20843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5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3714750"/>
            <a:ext cx="2571750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6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5313" y="2767013"/>
            <a:ext cx="2413000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61188" y="2786063"/>
            <a:ext cx="239712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8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6425" y="2500313"/>
            <a:ext cx="26558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71625"/>
            <a:ext cx="1924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2" descr="R:\ANIMATIONS\PICTURES\backgrounds and bits\woodsforeground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755650"/>
            <a:ext cx="9144000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3143250" y="571500"/>
            <a:ext cx="3214688" cy="1489075"/>
          </a:xfrm>
          <a:prstGeom prst="wedgeRoundRectCallout">
            <a:avLst>
              <a:gd name="adj1" fmla="val -99414"/>
              <a:gd name="adj2" fmla="val 11355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err="1">
                <a:solidFill>
                  <a:schemeClr val="tx1"/>
                </a:solidFill>
              </a:rPr>
              <a:t>Wir</a:t>
            </a:r>
            <a:r>
              <a:rPr lang="en-GB" sz="3200" b="1" dirty="0">
                <a:solidFill>
                  <a:schemeClr val="tx1"/>
                </a:solidFill>
              </a:rPr>
              <a:t> </a:t>
            </a:r>
            <a:r>
              <a:rPr lang="en-GB" sz="3200" b="1" dirty="0" err="1">
                <a:solidFill>
                  <a:schemeClr val="tx1"/>
                </a:solidFill>
              </a:rPr>
              <a:t>werden</a:t>
            </a:r>
            <a:r>
              <a:rPr lang="en-GB" sz="3200" b="1" dirty="0">
                <a:solidFill>
                  <a:schemeClr val="tx1"/>
                </a:solidFill>
              </a:rPr>
              <a:t> </a:t>
            </a:r>
            <a:r>
              <a:rPr lang="en-GB" sz="3200" b="1" dirty="0" err="1">
                <a:solidFill>
                  <a:schemeClr val="tx1"/>
                </a:solidFill>
              </a:rPr>
              <a:t>mitkommen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143250" y="571500"/>
            <a:ext cx="3714750" cy="1489075"/>
          </a:xfrm>
          <a:prstGeom prst="wedgeRoundRectCallout">
            <a:avLst>
              <a:gd name="adj1" fmla="val 69725"/>
              <a:gd name="adj2" fmla="val 103094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On </a:t>
            </a:r>
            <a:r>
              <a:rPr lang="en-GB" sz="4000" b="1" dirty="0" err="1">
                <a:solidFill>
                  <a:srgbClr val="FF0000"/>
                </a:solidFill>
                <a:cs typeface="Arial" charset="0"/>
              </a:rPr>
              <a:t>va</a:t>
            </a:r>
            <a:r>
              <a:rPr lang="en-GB" sz="40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cs typeface="Arial" charset="0"/>
              </a:rPr>
              <a:t>venir</a:t>
            </a:r>
            <a:r>
              <a:rPr lang="en-GB" sz="40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aussi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  <a:endParaRPr lang="en-GB" sz="40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We will come too.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3" name="FRGRCloseFutureTense_9.wav">
            <a:hlinkClick r:id="" action="ppaction://media"/>
          </p:cNvPr>
          <p:cNvPicPr>
            <a:picLocks noRot="1" noChangeAspect="1"/>
          </p:cNvPicPr>
          <p:nvPr>
            <a:wavAudioFile r:embed="rId1" name="FRGRCloseFutureTense_9.wav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380</Words>
  <Application>Microsoft Office PowerPoint</Application>
  <PresentationFormat>On-screen Show (4:3)</PresentationFormat>
  <Paragraphs>68</Paragraphs>
  <Slides>17</Slides>
  <Notes>4</Notes>
  <HiddenSlides>0</HiddenSlides>
  <MMClips>18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Handy Verbs Close Future Tense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Vocab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David Wilson</cp:lastModifiedBy>
  <cp:revision>136</cp:revision>
  <dcterms:created xsi:type="dcterms:W3CDTF">2009-05-28T09:47:26Z</dcterms:created>
  <dcterms:modified xsi:type="dcterms:W3CDTF">2010-08-16T14:43:35Z</dcterms:modified>
</cp:coreProperties>
</file>