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1" r:id="rId2"/>
    <p:sldId id="257" r:id="rId3"/>
    <p:sldId id="267" r:id="rId4"/>
    <p:sldId id="289" r:id="rId5"/>
    <p:sldId id="290" r:id="rId6"/>
    <p:sldId id="271" r:id="rId7"/>
    <p:sldId id="261" r:id="rId8"/>
    <p:sldId id="272" r:id="rId9"/>
    <p:sldId id="273" r:id="rId10"/>
    <p:sldId id="274" r:id="rId11"/>
    <p:sldId id="275" r:id="rId12"/>
    <p:sldId id="288" r:id="rId13"/>
    <p:sldId id="264" r:id="rId14"/>
    <p:sldId id="292" r:id="rId15"/>
    <p:sldId id="279" r:id="rId16"/>
    <p:sldId id="293" r:id="rId17"/>
    <p:sldId id="294" r:id="rId18"/>
    <p:sldId id="295" r:id="rId19"/>
    <p:sldId id="296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87" autoAdjust="0"/>
    <p:restoredTop sz="94660"/>
  </p:normalViewPr>
  <p:slideViewPr>
    <p:cSldViewPr>
      <p:cViewPr>
        <p:scale>
          <a:sx n="50" d="100"/>
          <a:sy n="50" d="100"/>
        </p:scale>
        <p:origin x="-744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1C7FFD-7AA2-40F4-84DA-2ED55AD25895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3A91E2-29C8-4E86-8EA4-55756C1CB1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Narrator is door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C7151C-EA70-4A05-8CF4-3A0F844C0BBB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sarcastic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9152FD-CE42-4344-A41F-66A0233F49D4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angry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CCDAB-7EED-4A2C-86E4-F96B59CFE388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592E7A-3E4B-4337-95B4-99F5E1F4C2FB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F0C0F3-46CA-47DB-B520-F498C7D61579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BFD7C9-C5A3-4509-8A56-7EDB9161A0D4}" type="slidenum">
              <a:rPr lang="en-GB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GB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1B3D-992E-46A0-BDF6-06F9155E3EE8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71AED-8E3C-44C1-86A1-E73EDF3E2E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E461D-D15F-4757-A912-02EDCCEDE110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E5707-9338-4130-A8A4-F2E909AE75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FF933-69DE-4347-8481-F7AC742E7262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DF7F6-53AF-4152-A099-6F7952263B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2DAD6-9340-4E02-A6B0-31FC206B97EA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3AB10-377E-4277-B639-59327973DA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7ED5A-E96C-40F7-93A2-84EA225D73DA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B6AEC-D698-4D9B-A457-125E146E34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91D34-6901-427B-8440-BD8165063AC9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BF926-3B93-4245-A29B-514B83E690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ACD62-6A75-4848-A038-D496B3B733EA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C3BB5-8F7A-4185-9B69-6787E9A65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D4DBC-0AD6-407D-93F7-95C179DF1283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87AC5-F0DB-4441-A4A7-B9785B5C13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6221B-DFB7-4FFC-A0CD-B9856A50EA18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815FD-4C66-4F8D-A69B-2AB70B95E4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69E02-92E8-42FE-A14D-746FA94E310B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B15F-8EBF-4F79-A6A6-4050D09B3C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BCE8B-0D20-4804-B5B7-1F1FC14DF77D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05DD7-9D52-4C08-909F-4448BCC8F5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B19367-E138-4444-B104-1F363ADB5A5E}" type="datetimeFigureOut">
              <a:rPr lang="en-US"/>
              <a:pPr>
                <a:defRPr/>
              </a:pPr>
              <a:t>8/19/2010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A70C7E-975E-4644-91D0-F9372EE6DA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audio18.wav"/><Relationship Id="rId1" Type="http://schemas.openxmlformats.org/officeDocument/2006/relationships/audio" Target="../media/audio17.wav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12" Type="http://schemas.openxmlformats.org/officeDocument/2006/relationships/image" Target="../media/image3.png"/><Relationship Id="rId17" Type="http://schemas.openxmlformats.org/officeDocument/2006/relationships/image" Target="../media/image34.png"/><Relationship Id="rId2" Type="http://schemas.openxmlformats.org/officeDocument/2006/relationships/audio" Target="../media/audio23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22.wav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19" Type="http://schemas.openxmlformats.org/officeDocument/2006/relationships/image" Target="../media/image36.png"/><Relationship Id="rId4" Type="http://schemas.openxmlformats.org/officeDocument/2006/relationships/image" Target="../media/image5.png"/><Relationship Id="rId9" Type="http://schemas.openxmlformats.org/officeDocument/2006/relationships/image" Target="../media/image27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6.wav"/><Relationship Id="rId7" Type="http://schemas.openxmlformats.org/officeDocument/2006/relationships/image" Target="../media/image11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6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smtClean="0"/>
              <a:t>Opinionated and Interesting! Part One!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Mrs Mildly-Angry Carrot-Face and Mr.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8200" y="624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4800" y="2724150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953000"/>
            <a:ext cx="34591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4986338"/>
            <a:ext cx="28162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643188" y="3571875"/>
            <a:ext cx="5929312" cy="1071563"/>
          </a:xfrm>
          <a:prstGeom prst="wedgeRoundRectCallout">
            <a:avLst>
              <a:gd name="adj1" fmla="val 882"/>
              <a:gd name="adj2" fmla="val -1630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Äh</a:t>
            </a:r>
            <a:r>
              <a:rPr lang="en-GB" sz="4000" b="1" dirty="0">
                <a:solidFill>
                  <a:schemeClr val="tx1"/>
                </a:solidFill>
              </a:rPr>
              <a:t>… O…r…an…….</a:t>
            </a:r>
            <a:r>
              <a:rPr lang="en-GB" sz="4000" b="1" dirty="0" err="1">
                <a:solidFill>
                  <a:schemeClr val="tx1"/>
                </a:solidFill>
              </a:rPr>
              <a:t>ge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Err… O…r…an…….</a:t>
            </a:r>
            <a:r>
              <a:rPr lang="en-GB" sz="3600" b="1" dirty="0" err="1">
                <a:solidFill>
                  <a:schemeClr val="tx1"/>
                </a:solidFill>
              </a:rPr>
              <a:t>ge</a:t>
            </a:r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126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FRVOOpinionatedAndInterestingPartOne_10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0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714625" y="2924175"/>
            <a:ext cx="5715000" cy="2433638"/>
          </a:xfrm>
          <a:prstGeom prst="wedgeRoundRectCallout">
            <a:avLst>
              <a:gd name="adj1" fmla="val -56782"/>
              <a:gd name="adj2" fmla="val -2548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Parfaitement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suis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orange, et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c’est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ma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couleur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préférée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J’adore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l’orange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Yes! I am orange and it is my favourite colour.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love orange!</a:t>
            </a:r>
          </a:p>
        </p:txBody>
      </p:sp>
      <p:pic>
        <p:nvPicPr>
          <p:cNvPr id="12293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VOOpinionatedAndInterestingPartOne_11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1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, ok, whatever. What’s that?</a:t>
            </a:r>
          </a:p>
        </p:txBody>
      </p:sp>
      <p:pic>
        <p:nvPicPr>
          <p:cNvPr id="13316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357563" y="3571875"/>
            <a:ext cx="3429000" cy="1857375"/>
          </a:xfrm>
          <a:prstGeom prst="wedgeRoundRectCallout">
            <a:avLst>
              <a:gd name="adj1" fmla="val 1918"/>
              <a:gd name="adj2" fmla="val -1126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>
                <a:solidFill>
                  <a:schemeClr val="tx1"/>
                </a:solidFill>
                <a:cs typeface="Arial" charset="0"/>
              </a:rPr>
              <a:t>Oui, peu importe. C’est quoi ça?</a:t>
            </a:r>
          </a:p>
        </p:txBody>
      </p:sp>
      <p:pic>
        <p:nvPicPr>
          <p:cNvPr id="14" name="FRVOOpinionatedAndInterestingPartOne_12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714625" y="3643313"/>
            <a:ext cx="4357688" cy="1785937"/>
          </a:xfrm>
          <a:prstGeom prst="wedgeRoundRectCallout">
            <a:avLst>
              <a:gd name="adj1" fmla="val -59072"/>
              <a:gd name="adj2" fmla="val -403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>
                <a:solidFill>
                  <a:schemeClr val="tx1"/>
                </a:solidFill>
                <a:cs typeface="Arial" charset="0"/>
              </a:rPr>
              <a:t>Ehm… c’est un bureau, oui, un bureau.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Errr</a:t>
            </a:r>
            <a:r>
              <a:rPr lang="en-GB" sz="3600" b="1" dirty="0">
                <a:solidFill>
                  <a:schemeClr val="tx1"/>
                </a:solidFill>
              </a:rPr>
              <a:t>… it’s a desk, yes, a desk.</a:t>
            </a:r>
          </a:p>
        </p:txBody>
      </p:sp>
      <p:pic>
        <p:nvPicPr>
          <p:cNvPr id="1434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VOOpinionatedAndInterestingPartOne_13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3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It’s terrible, is it yours?</a:t>
            </a:r>
          </a:p>
        </p:txBody>
      </p:sp>
      <p:pic>
        <p:nvPicPr>
          <p:cNvPr id="15364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857500" y="3214688"/>
            <a:ext cx="3571875" cy="1654175"/>
          </a:xfrm>
          <a:prstGeom prst="wedgeRoundRectCallout">
            <a:avLst>
              <a:gd name="adj1" fmla="val 11368"/>
              <a:gd name="adj2" fmla="val -859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C’est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horrible,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c’est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tien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pic>
        <p:nvPicPr>
          <p:cNvPr id="14" name="FRVOOpinionatedAndInterestingPartOne_14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714625" y="3500438"/>
            <a:ext cx="5357813" cy="1785937"/>
          </a:xfrm>
          <a:prstGeom prst="wedgeRoundRectCallout">
            <a:avLst>
              <a:gd name="adj1" fmla="val -57160"/>
              <a:gd name="adj2" fmla="val -393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Bien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sûr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c’est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mien!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déteste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sors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d’ici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Of course it is mine! I hate you, get out!</a:t>
            </a:r>
          </a:p>
        </p:txBody>
      </p:sp>
      <p:pic>
        <p:nvPicPr>
          <p:cNvPr id="1639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MSj00749640000[1].wav">
            <a:hlinkClick r:id="" action="ppaction://media"/>
          </p:cNvPr>
          <p:cNvPicPr>
            <a:picLocks noRot="1" noChangeAspect="1"/>
          </p:cNvPicPr>
          <p:nvPr>
            <a:wavAudioFile r:embed="rId1" name="MSj00749640000[1]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04250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VOOpinionatedAndInterestingPartOne_15.wav">
            <a:hlinkClick r:id="" action="ppaction://media"/>
          </p:cNvPr>
          <p:cNvPicPr>
            <a:picLocks noRot="1" noChangeAspect="1"/>
          </p:cNvPicPr>
          <p:nvPr>
            <a:wavAudioFile r:embed="rId2" name="FRVOOpinionatedAndInterestingPartOne_15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1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8.33333E-7 1.11111E-6 C -0.00486 -0.01528 -0.00989 -0.02547 -0.01666 -0.03889 C -0.01805 -0.03612 -0.02031 -0.0338 -0.02083 -0.03056 C -0.02326 -0.01366 -0.01788 0.02175 -0.02708 -0.00278 C -0.02812 -0.00533 -0.02847 -0.00834 -0.02916 -0.01112 C -0.02847 -0.01482 -0.02934 -0.01991 -0.02708 -0.02223 C -0.02361 -0.0257 -0.01493 -0.01158 -0.01458 -0.01112 C -0.01389 -0.01505 -0.00816 -0.03334 -0.01875 -0.03334 C -0.01961 -0.03334 -0.01493 -0.01505 -0.01458 -0.01389 C -0.01389 -0.0176 -0.01215 -0.0213 -0.0125 -0.025 C -0.01284 -0.02917 -0.01545 -0.03241 -0.01666 -0.03612 C -0.0184 -0.04167 -0.01979 -0.05 -0.02083 -0.05556 C -0.02152 -0.05093 -0.02257 -0.0463 -0.02291 -0.04167 C -0.02656 0.00648 -0.02031 0.01527 -0.03333 -0.02778 C -0.0342 -0.03056 -0.03385 -0.03403 -0.03541 -0.03612 C -0.03698 -0.0382 -0.03958 -0.03797 -0.04166 -0.03889 C -0.04479 -0.02176 -0.04948 -0.00533 -0.0375 0.00833 C -0.03507 0.01111 -0.03194 0.01203 -0.02916 0.01388 C -0.02031 0.00995 -0.01823 0.00162 -0.0125 -0.00834 C -0.0118 -0.01204 -0.01319 -0.01945 -0.01041 -0.01945 C -0.00764 -0.01945 -0.00937 -0.01181 -0.00833 -0.00834 C -0.00607 -0.00024 -0.00347 0.00416 8.33333E-7 0.01111 C 0.00139 0.0074 0.00417 0.00416 0.00417 1.11111E-6 C 0.00417 -0.0051 0.00157 -0.00926 8.33333E-7 -0.01389 C -0.0052 -0.0294 -0.01093 -0.03912 -0.02291 -0.04445 C -0.02534 -0.03195 -0.02934 -0.02408 -0.03125 -0.01112 C -0.03767 -0.01968 -0.03941 -0.02755 -0.04583 -0.03612 C -0.04722 -0.03334 -0.04982 -0.03102 -0.05 -0.02778 C -0.05052 -0.02037 -0.05104 -0.01181 -0.04791 -0.00556 C -0.046 -0.00162 -0.04652 -0.01482 -0.04583 -0.01945 C -0.04791 -0.02315 -0.05364 -0.03473 -0.05208 -0.03056 C -0.04982 -0.02454 -0.04791 -0.0176 -0.04375 -0.01389 C -0.03958 -0.01019 -0.03125 -0.00278 -0.03125 -0.00278 C -0.02864 -0.0169 -0.02934 -0.02662 -0.03541 -0.03889 C -0.03836 -0.01945 -0.03472 -0.01551 -0.03125 0.00277 C -0.01823 -0.01459 -0.02274 -0.02686 -0.02708 -0.05 C -0.03229 -0.0294 -0.03229 -0.02477 -0.025 -0.00556 C -0.02291 -0.00741 -0.02014 -0.00834 -0.01875 -0.01112 C -0.01649 -0.01598 -0.01458 -0.02778 -0.01458 -0.02778 C -0.01527 -0.03519 -0.01527 -0.04283 -0.01666 -0.05 C -0.01736 -0.05325 -0.02083 -0.06158 -0.02083 -0.05834 C -0.02083 -0.02593 -0.01961 -0.02292 -0.01458 -0.00278 C -0.01527 -0.01019 -0.01423 -0.01829 -0.01666 -0.025 C -0.01788 -0.02848 -0.01875 -0.0176 -0.01875 -0.01389 C -0.01875 -0.00834 -0.00989 0.01157 -0.00833 0.01666 C -0.00555 0.01388 -0.00069 0.01296 8.33333E-7 0.00833 C 0.00018 0.00694 -0.00434 -0.02061 -0.00833 -0.025 C -0.01059 -0.02755 -0.01389 -0.02686 -0.01666 -0.02778 C -0.01736 -0.02408 -0.01875 -0.02037 -0.01875 -0.01667 C -0.01875 -0.01366 -0.01649 -0.00533 -0.01666 -0.00834 C -0.01753 -0.01945 -0.02083 -0.03033 -0.02083 -0.04167 C -0.02083 -0.05116 -0.01823 -0.02315 -0.01666 -0.01389 C -0.01614 -0.01112 -0.01527 -0.00834 -0.01458 -0.00556 C -0.0125 -0.00649 -0.00885 -0.00556 -0.00833 -0.00834 C -0.00468 -0.02778 -0.00989 -0.02755 -0.01875 -0.03334 C -0.03576 -0.02686 -0.03055 -0.03334 -0.0375 -0.01945 C -0.03524 -0.00394 -0.0368 -0.00024 -0.02708 0.00833 C -0.021 -0.00787 -0.01371 -0.03102 -0.03125 -0.03889 C -0.03368 -0.02269 -0.04045 -0.00139 -0.025 0.00555 C -0.02222 0.00277 -0.01857 0.00115 -0.01666 -0.00278 C -0.00937 -0.01737 -0.00937 -0.03704 -0.02083 -0.04723 C -0.02361 -0.04537 -0.0276 -0.04537 -0.02916 -0.04167 C -0.0335 -0.03149 -0.0309 -0.00903 -0.02708 1.11111E-6 C -0.02604 0.00254 -0.02291 0.00185 -0.02083 0.00277 C -0.01909 -0.00394 -0.01527 -0.00973 -0.01458 -0.01667 C -0.01354 -0.02825 -0.021 -0.03635 -0.02708 -0.04167 C -0.03871 -0.03149 -0.04045 -0.02153 -0.03333 -0.00278 C -0.03177 0.00162 -0.02378 0.00416 -0.02083 0.00555 C -0.01493 -0.01019 -0.01441 -0.01551 -0.01666 -0.03334 C -0.03003 -0.02153 -0.02691 -0.00533 -0.01458 0.00555 C -0.00972 -0.00764 -0.00764 -0.01343 -0.01041 -0.02778 C -0.0118 -0.02408 -0.01406 -0.02084 -0.01458 -0.01667 C -0.01493 -0.01366 -0.01475 -0.00834 -0.0125 -0.00834 C -0.01007 -0.00834 -0.00972 -0.01389 -0.00833 -0.01667 C -0.00902 -0.01945 -0.00833 -0.02431 -0.01041 -0.025 C -0.01284 -0.0257 -0.01614 -0.02269 -0.01666 -0.01945 C -0.0177 -0.01389 -0.01527 -0.00834 -0.01458 -0.00278 C -0.00382 -0.00625 -0.00868 -0.00764 8.33333E-7 1.11111E-6 Z " pathEditMode="relative" ptsTypes="ffffffffffffffffffffffffffffffffffffffffffffffffffffffffffffffffffffffffffffff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3" r="50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dirty="0">
                <a:latin typeface="+mj-lt"/>
                <a:ea typeface="+mj-ea"/>
                <a:cs typeface="+mj-cs"/>
              </a:rPr>
              <a:t>Vocab</a:t>
            </a:r>
            <a:endParaRPr lang="en-GB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1998" y="1243034"/>
            <a:ext cx="5410200" cy="5257800"/>
          </a:xfrm>
          <a:prstGeom prst="rect">
            <a:avLst/>
          </a:prstGeom>
        </p:spPr>
        <p:txBody>
          <a:bodyPr/>
          <a:lstStyle/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 door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sign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bed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 desk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Everything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Whatever!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214810" y="1243034"/>
            <a:ext cx="5410200" cy="5257800"/>
          </a:xfrm>
          <a:prstGeom prst="rect">
            <a:avLst/>
          </a:prstGeom>
        </p:spPr>
        <p:txBody>
          <a:bodyPr/>
          <a:lstStyle/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La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porte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pancarte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 lit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Un bureau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Tout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Peu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importe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!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1" name="FRVOOpinionatedAndInterestingPartOne_16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6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9788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3" r="50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dirty="0">
                <a:latin typeface="+mj-lt"/>
                <a:ea typeface="+mj-ea"/>
                <a:cs typeface="+mj-cs"/>
              </a:rPr>
              <a:t>To Think - </a:t>
            </a:r>
            <a:r>
              <a:rPr lang="en-GB" sz="4400" b="1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penser</a:t>
            </a:r>
            <a:endParaRPr lang="en-GB" sz="4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8" y="1500174"/>
            <a:ext cx="4143404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think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think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He/she/it thinks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think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think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think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83338" y="1500174"/>
            <a:ext cx="4929222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Je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Tu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penses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/on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Nous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pensons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Vous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pensez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pensent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0" name="FRVOOpinionatedAndInterestingPartOne_17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7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3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3" r="50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Opinions</a:t>
            </a:r>
            <a:endParaRPr lang="en-GB" sz="44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80256" y="1386938"/>
            <a:ext cx="4495800" cy="5786478"/>
          </a:xfrm>
          <a:prstGeom prst="rect">
            <a:avLst/>
          </a:prstGeom>
        </p:spPr>
        <p:txBody>
          <a:bodyPr/>
          <a:lstStyle/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Fantastic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So (orange)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Too (orange)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Really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Comfortable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To hate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Great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Stupid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211960" y="1340768"/>
            <a:ext cx="6552728" cy="5786478"/>
          </a:xfrm>
          <a:prstGeom prst="rect">
            <a:avLst/>
          </a:prstGeom>
        </p:spPr>
        <p:txBody>
          <a:bodyPr/>
          <a:lstStyle/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Fantastique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Si/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tellement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(orange)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Trop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(orange)</a:t>
            </a: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Vraiment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Confortable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Détester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Génial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g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éniale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179388" indent="-1588" fontAlgn="auto">
              <a:spcBef>
                <a:spcPts val="0"/>
              </a:spcBef>
              <a:spcAft>
                <a:spcPts val="0"/>
              </a:spcAft>
              <a:tabLst>
                <a:tab pos="4484688" algn="l"/>
              </a:tabLs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Idiot/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idiote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1" name="FRVOOpinionatedAndInterestingPartOne_18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18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59788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216199" y="-1879801"/>
            <a:ext cx="1770992" cy="921809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-4343400" y="1676399"/>
            <a:ext cx="4684685" cy="2438400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957538" y="8061634"/>
            <a:ext cx="2445329" cy="12728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5874328" y="7456292"/>
            <a:ext cx="2195944" cy="1142999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3" y="3571876"/>
            <a:ext cx="28067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ounded Rectangular Callout 6"/>
          <p:cNvSpPr>
            <a:spLocks noChangeArrowheads="1"/>
          </p:cNvSpPr>
          <p:nvPr/>
        </p:nvSpPr>
        <p:spPr bwMode="auto">
          <a:xfrm>
            <a:off x="357158" y="428604"/>
            <a:ext cx="4714875" cy="1511300"/>
          </a:xfrm>
          <a:prstGeom prst="wedgeRoundRectCallout">
            <a:avLst>
              <a:gd name="adj1" fmla="val -19526"/>
              <a:gd name="adj2" fmla="val 145223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indent="-457200" algn="ctr"/>
            <a:r>
              <a:rPr lang="en-GB" sz="4000" b="1">
                <a:latin typeface="Calibri" pitchFamily="34" charset="0"/>
              </a:rPr>
              <a:t>Eh! Je pense que la porte est fermée.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Oh! I think the door is closed.</a:t>
            </a:r>
          </a:p>
        </p:txBody>
      </p:sp>
      <p:pic>
        <p:nvPicPr>
          <p:cNvPr id="9" name="FRVOOpinionatedAndInterestingPartOne_2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2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 door2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3" y="3571876"/>
            <a:ext cx="28067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79388" y="44450"/>
            <a:ext cx="6592887" cy="1487488"/>
          </a:xfrm>
          <a:prstGeom prst="wedgeRoundRectCallout">
            <a:avLst>
              <a:gd name="adj1" fmla="val -3063"/>
              <a:gd name="adj2" fmla="val 1089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Il y a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une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pancarte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crois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vous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devriez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la lire.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There is a sign! I think you should read it!</a:t>
            </a:r>
          </a:p>
        </p:txBody>
      </p:sp>
      <p:pic>
        <p:nvPicPr>
          <p:cNvPr id="11" name="FRVOOpinionatedAndInterestingPartOne_3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3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75688" y="62928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01059 -0.0037 L 0.21024 0.0451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8000" y="10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685800" y="1804988"/>
            <a:ext cx="7772400" cy="1470025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607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/>
          </a:p>
        </p:txBody>
      </p:sp>
      <p:pic>
        <p:nvPicPr>
          <p:cNvPr id="5124" name="Picture 3" descr="angry door empty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 door face.bmp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313" y="103188"/>
            <a:ext cx="3357562" cy="497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5" descr="angry door front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angrytoasterbrowback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3857625"/>
            <a:ext cx="3000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MSj00747670000[1].wav">
            <a:hlinkClick r:id="" action="ppaction://media"/>
          </p:cNvPr>
          <p:cNvPicPr>
            <a:picLocks noRot="1" noChangeAspect="1"/>
          </p:cNvPicPr>
          <p:nvPr>
            <a:wavAudioFile r:embed="rId1" name="MSj00747670000[1]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500" y="49291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ular Callout 9"/>
          <p:cNvSpPr/>
          <p:nvPr/>
        </p:nvSpPr>
        <p:spPr>
          <a:xfrm>
            <a:off x="66675" y="2143125"/>
            <a:ext cx="3929063" cy="1000125"/>
          </a:xfrm>
          <a:prstGeom prst="wedgeRoundRectCallout">
            <a:avLst>
              <a:gd name="adj1" fmla="val 26419"/>
              <a:gd name="adj2" fmla="val 1097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Oh,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désolé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1" name="MSSN00248A0000[1].wav">
            <a:hlinkClick r:id="" action="ppaction://media"/>
          </p:cNvPr>
          <p:cNvPicPr>
            <a:picLocks noRot="1" noChangeAspect="1"/>
          </p:cNvPicPr>
          <p:nvPr>
            <a:wavAudioFile r:embed="rId2" name="MSSN00248A0000[1]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500" y="5429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 Diagonal Corner Rectangle 11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Oops, sorry.</a:t>
            </a:r>
          </a:p>
        </p:txBody>
      </p:sp>
      <p:pic>
        <p:nvPicPr>
          <p:cNvPr id="14" name="FRVOOpinionatedAndInterestingPartOne_4.wav">
            <a:hlinkClick r:id="" action="ppaction://media"/>
          </p:cNvPr>
          <p:cNvPicPr>
            <a:picLocks noRot="1" noChangeAspect="1"/>
          </p:cNvPicPr>
          <p:nvPr>
            <a:wavAudioFile r:embed="rId3" name="FRVOOpinionatedAndInterestingPartOne_4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7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4" presetClass="exit" presetSubtype="0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3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/>
          </a:p>
        </p:txBody>
      </p:sp>
      <p:pic>
        <p:nvPicPr>
          <p:cNvPr id="4" name="Picture 3" descr="bedroom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 door front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2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angrytoasterbrow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3857625"/>
            <a:ext cx="3000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429000" y="428625"/>
            <a:ext cx="4714875" cy="2428875"/>
          </a:xfrm>
          <a:prstGeom prst="wedgeRoundRectCallout">
            <a:avLst>
              <a:gd name="adj1" fmla="val -63982"/>
              <a:gd name="adj2" fmla="val 161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Bienvenu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dans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monde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de Mrs Mildly-Angry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Carrot-Face.</a:t>
            </a:r>
            <a:endParaRPr lang="en-GB" sz="4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Welcome to Mrs. </a:t>
            </a:r>
            <a:r>
              <a:rPr lang="en-GB" sz="3200" b="1" dirty="0">
                <a:solidFill>
                  <a:schemeClr val="tx1"/>
                </a:solidFill>
              </a:rPr>
              <a:t>Mildly-Angry Carrot-Face’s </a:t>
            </a:r>
            <a:r>
              <a:rPr lang="en-GB" sz="3200" b="1" dirty="0">
                <a:solidFill>
                  <a:schemeClr val="tx1"/>
                </a:solidFill>
              </a:rPr>
              <a:t>World.</a:t>
            </a:r>
          </a:p>
        </p:txBody>
      </p:sp>
      <p:pic>
        <p:nvPicPr>
          <p:cNvPr id="12" name="FRVOOpinionatedAndInterestingPartOne_5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5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92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3.7037E-6 L 0.18906 -0.005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 t="90113"/>
          <a:stretch>
            <a:fillRect/>
          </a:stretch>
        </p:blipFill>
        <p:spPr bwMode="auto">
          <a:xfrm>
            <a:off x="0" y="6215082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786063" y="1214438"/>
            <a:ext cx="4071937" cy="1277937"/>
          </a:xfrm>
          <a:prstGeom prst="wedgeRoundRectCallout">
            <a:avLst>
              <a:gd name="adj1" fmla="val -13263"/>
              <a:gd name="adj2" fmla="val 1382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Wow! Tout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orange!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Wow everything is so orange!</a:t>
            </a:r>
          </a:p>
        </p:txBody>
      </p:sp>
      <p:pic>
        <p:nvPicPr>
          <p:cNvPr id="11" name="Picture 10" descr="angrytoasterbrowsid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3425825"/>
            <a:ext cx="2382837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toasterbrow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3857625"/>
            <a:ext cx="30003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FRVOOpinionatedAndInterestingPartOne_6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6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0.16476 -0.044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-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3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35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Yes, please sit on the bed, I think it’s fantastic.</a:t>
            </a:r>
          </a:p>
        </p:txBody>
      </p:sp>
      <p:pic>
        <p:nvPicPr>
          <p:cNvPr id="8196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toasterbrowsid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3429000"/>
            <a:ext cx="2382837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3643313"/>
            <a:ext cx="28067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1214438" y="60325"/>
            <a:ext cx="6715125" cy="1928813"/>
          </a:xfrm>
          <a:prstGeom prst="wedgeRoundRectCallout">
            <a:avLst>
              <a:gd name="adj1" fmla="val -32380"/>
              <a:gd name="adj2" fmla="val 1083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Oui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t’en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prie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assieds-toi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sur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lit.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pense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qu’il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fantastique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FRVOOpinionatedAndInterestingPartOne_7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7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9200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628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-0.0283 -0.20324 " pathEditMode="relative" rAng="0" ptsTypes="AA">
                                      <p:cBhvr>
                                        <p:cTn id="21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" y="-10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600" fill="hold"/>
                                        <p:tgtEl>
                                          <p:spTgt spid="13"/>
                                        </p:tgtEl>
                                      </p:cBhvr>
                                      <p:by x="77000" y="7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28"/>
                            </p:stCondLst>
                            <p:childTnLst>
                              <p:par>
                                <p:cTn id="2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-0.20324 C -0.02518 -0.44421 -0.02188 -0.68426 -0.02292 -0.71667 C -0.02396 -0.74931 -0.02882 -0.57338 -0.03334 -0.39745 " pathEditMode="relative" rAng="0" ptsTypes="aaA">
                                      <p:cBhvr>
                                        <p:cTn id="2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Wow this bed is really comfortable! </a:t>
            </a:r>
          </a:p>
          <a:p>
            <a:pPr indent="-457200"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But I think it’s too orange. I don’t like orange.</a:t>
            </a:r>
          </a:p>
        </p:txBody>
      </p:sp>
      <p:pic>
        <p:nvPicPr>
          <p:cNvPr id="922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717800" y="3141663"/>
            <a:ext cx="6246813" cy="2447925"/>
          </a:xfrm>
          <a:prstGeom prst="wedgeRoundRectCallout">
            <a:avLst>
              <a:gd name="adj1" fmla="val -18583"/>
              <a:gd name="adj2" fmla="val -650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Wow,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lit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vraiment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confortable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Mais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pense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qu’il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trop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orange. Et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n’aime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pas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cette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couleur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4" name="FRVOOpinionatedAndInterestingPartOne_8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What? Orange is great! I think you are stupid! </a:t>
            </a:r>
          </a:p>
          <a:p>
            <a:pPr indent="-457200"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Look at me! What colour do you think I am?</a:t>
            </a:r>
          </a:p>
        </p:txBody>
      </p:sp>
      <p:pic>
        <p:nvPicPr>
          <p:cNvPr id="10244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1195388"/>
            <a:ext cx="2071687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000250"/>
            <a:ext cx="17145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928938" y="2565400"/>
            <a:ext cx="5530850" cy="3095625"/>
          </a:xfrm>
          <a:prstGeom prst="wedgeRoundRectCallout">
            <a:avLst>
              <a:gd name="adj1" fmla="val -59889"/>
              <a:gd name="adj2" fmla="val -182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457200"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Quoi? Orange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c’est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génial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crois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bête!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Regarde-moi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!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quelle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couleur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crois-tu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que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sois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?</a:t>
            </a:r>
          </a:p>
        </p:txBody>
      </p:sp>
      <p:pic>
        <p:nvPicPr>
          <p:cNvPr id="14" name="FRVOOpinionatedAndInterestingPartOne_9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One_9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39200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441</Words>
  <Application>Microsoft Office PowerPoint</Application>
  <PresentationFormat>On-screen Show (4:3)</PresentationFormat>
  <Paragraphs>86</Paragraphs>
  <Slides>19</Slides>
  <Notes>6</Notes>
  <HiddenSlides>0</HiddenSlides>
  <MMClips>23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Opinionated and Interesting! Part One!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Handy Verbs Present Tense </dc:title>
  <dc:creator>David Wilson</dc:creator>
  <cp:lastModifiedBy>David Wilson</cp:lastModifiedBy>
  <cp:revision>175</cp:revision>
  <dcterms:created xsi:type="dcterms:W3CDTF">2009-06-30T08:22:13Z</dcterms:created>
  <dcterms:modified xsi:type="dcterms:W3CDTF">2010-08-19T12:21:02Z</dcterms:modified>
</cp:coreProperties>
</file>