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6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9" r:id="rId13"/>
    <p:sldId id="267" r:id="rId14"/>
    <p:sldId id="268" r:id="rId15"/>
    <p:sldId id="270" r:id="rId16"/>
    <p:sldId id="273" r:id="rId17"/>
    <p:sldId id="290" r:id="rId18"/>
    <p:sldId id="283" r:id="rId19"/>
    <p:sldId id="257" r:id="rId20"/>
    <p:sldId id="275" r:id="rId21"/>
    <p:sldId id="281" r:id="rId22"/>
    <p:sldId id="280" r:id="rId23"/>
    <p:sldId id="278" r:id="rId24"/>
    <p:sldId id="274" r:id="rId25"/>
    <p:sldId id="282" r:id="rId26"/>
    <p:sldId id="284" r:id="rId27"/>
    <p:sldId id="28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5" autoAdjust="0"/>
    <p:restoredTop sz="94660"/>
  </p:normalViewPr>
  <p:slideViewPr>
    <p:cSldViewPr>
      <p:cViewPr>
        <p:scale>
          <a:sx n="50" d="100"/>
          <a:sy n="50" d="100"/>
        </p:scale>
        <p:origin x="-85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0567-73C3-4959-8F8C-B875394EFFCB}" type="datetimeFigureOut">
              <a:rPr lang="en-US" smtClean="0"/>
              <a:pPr/>
              <a:t>7/16/2010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A3906-F069-4C36-8973-F3D01DD76A6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5" Type="http://schemas.openxmlformats.org/officeDocument/2006/relationships/image" Target="../media/image4.png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4.wav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audio28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audio" Target="../media/audio27.wav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786190"/>
            <a:ext cx="6400800" cy="1114436"/>
          </a:xfrm>
        </p:spPr>
        <p:txBody>
          <a:bodyPr/>
          <a:lstStyle/>
          <a:p>
            <a:r>
              <a:rPr lang="en-GB" dirty="0" smtClean="0"/>
              <a:t>With Miss Digitally Angry Clock-Face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 smtClean="0"/>
              <a:t>Handy Ordinal Numbers</a:t>
            </a:r>
            <a:endParaRPr lang="en-GB" b="1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24000" contrast="-41000"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seventh (7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0"/>
            <a:ext cx="2962275" cy="2390775"/>
          </a:xfrm>
          <a:prstGeom prst="rect">
            <a:avLst/>
          </a:prstGeom>
          <a:noFill/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642910" y="2571744"/>
            <a:ext cx="5286412" cy="1357322"/>
          </a:xfrm>
          <a:prstGeom prst="wedgeRoundRectCallout">
            <a:avLst>
              <a:gd name="adj1" fmla="val 40229"/>
              <a:gd name="adj2" fmla="val -724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septième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(7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eighth (8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0004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00042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28596" y="857232"/>
            <a:ext cx="4857784" cy="1500198"/>
          </a:xfrm>
          <a:prstGeom prst="wedgeRoundRectCallout">
            <a:avLst>
              <a:gd name="adj1" fmla="val 77695"/>
              <a:gd name="adj2" fmla="val 4527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huitième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(8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7320000" flipV="1">
            <a:off x="1854406" y="3018519"/>
            <a:ext cx="785818" cy="428628"/>
          </a:xfrm>
          <a:prstGeom prst="rightArrow">
            <a:avLst>
              <a:gd name="adj1" fmla="val 50000"/>
              <a:gd name="adj2" fmla="val 4703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7396767_4a5f7e900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57214"/>
            <a:ext cx="9144000" cy="6917746"/>
          </a:xfrm>
          <a:prstGeom prst="rect">
            <a:avLst/>
          </a:prstGeom>
        </p:spPr>
      </p:pic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ninth (9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2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28"/>
            <a:ext cx="2962275" cy="2390775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3857620" y="0"/>
            <a:ext cx="5143536" cy="1428736"/>
          </a:xfrm>
          <a:prstGeom prst="wedgeRoundRectCallout">
            <a:avLst>
              <a:gd name="adj1" fmla="val -55396"/>
              <a:gd name="adj2" fmla="val 8766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neuvième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(9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gh build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tenth (10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7158" y="2357430"/>
            <a:ext cx="5786478" cy="1285884"/>
          </a:xfrm>
          <a:prstGeom prst="wedgeRoundRectCallout">
            <a:avLst>
              <a:gd name="adj1" fmla="val 47995"/>
              <a:gd name="adj2" fmla="val -698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dixième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(10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680000" flipH="1">
            <a:off x="6838079" y="2010732"/>
            <a:ext cx="755003" cy="4076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eleventh (11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428728" y="3357562"/>
            <a:ext cx="5000660" cy="1428760"/>
          </a:xfrm>
          <a:prstGeom prst="wedgeRoundRectCallout">
            <a:avLst>
              <a:gd name="adj1" fmla="val -54658"/>
              <a:gd name="adj2" fmla="val 862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onzième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(11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5400000" flipV="1">
            <a:off x="5357818" y="1357298"/>
            <a:ext cx="714380" cy="571504"/>
          </a:xfrm>
          <a:prstGeom prst="rightArrow">
            <a:avLst>
              <a:gd name="adj1" fmla="val 50000"/>
              <a:gd name="adj2" fmla="val 4111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twelfth (12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2000232" y="357166"/>
            <a:ext cx="5357850" cy="1428760"/>
          </a:xfrm>
          <a:prstGeom prst="wedgeRoundRectCallout">
            <a:avLst>
              <a:gd name="adj1" fmla="val 101741"/>
              <a:gd name="adj2" fmla="val 344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douzième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(12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3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21455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6"/>
          <p:cNvSpPr>
            <a:spLocks noGrp="1"/>
          </p:cNvSpPr>
          <p:nvPr>
            <p:ph idx="1"/>
          </p:nvPr>
        </p:nvSpPr>
        <p:spPr>
          <a:xfrm>
            <a:off x="571472" y="4643446"/>
            <a:ext cx="7786742" cy="1971676"/>
          </a:xfrm>
          <a:prstGeom prst="wedgeRoundRectCallout">
            <a:avLst>
              <a:gd name="adj1" fmla="val 51763"/>
              <a:gd name="adj2" fmla="val -49425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From 13</a:t>
            </a:r>
            <a:r>
              <a:rPr lang="en-GB" sz="4000" b="1" baseline="30000" dirty="0" smtClean="0">
                <a:solidFill>
                  <a:schemeClr val="tx1"/>
                </a:solidFill>
              </a:rPr>
              <a:t>th</a:t>
            </a:r>
            <a:r>
              <a:rPr lang="en-GB" sz="4000" b="1" dirty="0" smtClean="0">
                <a:solidFill>
                  <a:schemeClr val="tx1"/>
                </a:solidFill>
              </a:rPr>
              <a:t> to 20</a:t>
            </a:r>
            <a:r>
              <a:rPr lang="en-GB" sz="4000" b="1" baseline="30000" dirty="0" smtClean="0">
                <a:solidFill>
                  <a:schemeClr val="tx1"/>
                </a:solidFill>
              </a:rPr>
              <a:t>th</a:t>
            </a:r>
            <a:r>
              <a:rPr lang="en-GB" sz="4000" b="1" dirty="0" smtClean="0">
                <a:solidFill>
                  <a:schemeClr val="tx1"/>
                </a:solidFill>
              </a:rPr>
              <a:t>, you only have to add the ending </a:t>
            </a:r>
            <a:r>
              <a:rPr lang="en-GB" altLang="en-US" sz="4000" b="1" dirty="0" err="1" smtClean="0">
                <a:solidFill>
                  <a:srgbClr val="FF0000"/>
                </a:solidFill>
              </a:rPr>
              <a:t>ième</a:t>
            </a:r>
            <a:r>
              <a:rPr lang="en-GB" altLang="en-US" sz="4000" b="1" dirty="0" smtClean="0">
                <a:solidFill>
                  <a:srgbClr val="FF0000"/>
                </a:solidFill>
              </a:rPr>
              <a:t> </a:t>
            </a:r>
            <a:r>
              <a:rPr lang="en-GB" altLang="en-US" sz="4000" b="1" dirty="0" smtClean="0">
                <a:solidFill>
                  <a:schemeClr val="tx1"/>
                </a:solidFill>
              </a:rPr>
              <a:t>to </a:t>
            </a:r>
            <a:r>
              <a:rPr lang="en-GB" sz="4000" b="1" dirty="0" smtClean="0">
                <a:solidFill>
                  <a:schemeClr val="tx1"/>
                </a:solidFill>
              </a:rPr>
              <a:t>the ordinal numbers we just learned, minus their final </a:t>
            </a:r>
            <a:r>
              <a:rPr lang="en-GB" sz="4000" b="1" dirty="0" smtClean="0">
                <a:solidFill>
                  <a:srgbClr val="FF0000"/>
                </a:solidFill>
              </a:rPr>
              <a:t>e </a:t>
            </a:r>
            <a:r>
              <a:rPr lang="en-GB" sz="4000" b="1" dirty="0" smtClean="0">
                <a:solidFill>
                  <a:schemeClr val="tx1"/>
                </a:solidFill>
              </a:rPr>
              <a:t>when they have one.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  <p:pic>
        <p:nvPicPr>
          <p:cNvPr id="7" name="Picture 3" descr="angrydigital2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2214554"/>
            <a:ext cx="2962275" cy="2390775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10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1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3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43966" cy="121442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THIRTEENTH: 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=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treiz</a:t>
            </a:r>
            <a:r>
              <a:rPr lang="en-GB" altLang="en-US" sz="4000" b="1" dirty="0" err="1" smtClean="0"/>
              <a:t>e</a:t>
            </a:r>
            <a:r>
              <a:rPr lang="en-GB" altLang="en-US" sz="4000" b="1" dirty="0" smtClean="0"/>
              <a:t> (-e)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5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+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altLang="en-US" sz="4000" b="1" dirty="0" err="1" smtClean="0">
                <a:solidFill>
                  <a:srgbClr val="FF0000"/>
                </a:solidFill>
              </a:rPr>
              <a:t>ième</a:t>
            </a:r>
            <a:r>
              <a:rPr lang="en-GB" altLang="en-US" sz="4000" b="1" dirty="0" smtClean="0">
                <a:solidFill>
                  <a:srgbClr val="FF0000"/>
                </a:solidFill>
              </a:rPr>
              <a:t> </a:t>
            </a:r>
            <a:r>
              <a:rPr lang="en-GB" alt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GB" alt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sz="5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</a:t>
            </a:r>
            <a:r>
              <a:rPr lang="en-GB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 </a:t>
            </a:r>
            <a:r>
              <a:rPr lang="en-GB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sym typeface="Wingdings" pitchFamily="2" charset="2"/>
              </a:rPr>
              <a:t>trei</a:t>
            </a:r>
            <a:r>
              <a:rPr lang="en-GB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z</a:t>
            </a:r>
            <a:r>
              <a:rPr lang="en-GB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u="sng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596" y="1785926"/>
            <a:ext cx="8715404" cy="435771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GB" sz="4000" b="1" dirty="0" smtClean="0"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fourteenth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(14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quatorz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fifteenth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(15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quinz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sixteenth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(16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seiz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(17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dix-sept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eighteenth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(18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dix-huit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nineteenth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(19</a:t>
            </a:r>
            <a:r>
              <a:rPr lang="en-GB" sz="4000" b="1" baseline="30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GB" sz="4000" b="1" u="sng" dirty="0" err="1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dix-neu</a:t>
            </a:r>
            <a:r>
              <a:rPr lang="en-GB" sz="4000" b="1" u="sng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ième</a:t>
            </a: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GB" sz="4000" b="1" u="sng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GB" sz="4000" b="1" u="sng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1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285720" y="214290"/>
            <a:ext cx="4857784" cy="1143008"/>
          </a:xfrm>
          <a:prstGeom prst="wedgeRoundRectCallout">
            <a:avLst>
              <a:gd name="adj1" fmla="val 69930"/>
              <a:gd name="adj2" fmla="val 59127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Et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sûr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vingt</a:t>
            </a:r>
            <a:r>
              <a:rPr lang="en-GB" altLang="en-US" sz="4000" b="1" dirty="0" err="1" smtClean="0">
                <a:solidFill>
                  <a:schemeClr val="bg2">
                    <a:lumMod val="10000"/>
                  </a:schemeClr>
                </a:solidFill>
              </a:rPr>
              <a:t>ième</a:t>
            </a:r>
            <a:r>
              <a:rPr lang="en-GB" altLang="en-US" sz="4000" b="1" dirty="0" smtClean="0">
                <a:solidFill>
                  <a:schemeClr val="bg2">
                    <a:lumMod val="10000"/>
                  </a:schemeClr>
                </a:solidFill>
              </a:rPr>
              <a:t> (20</a:t>
            </a:r>
            <a:r>
              <a:rPr lang="en-GB" altLang="en-US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And of course, twentieth!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5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1725" y="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1725" y="0"/>
            <a:ext cx="2962275" cy="2390775"/>
          </a:xfrm>
          <a:prstGeom prst="rect">
            <a:avLst/>
          </a:prstGeom>
          <a:noFill/>
        </p:spPr>
      </p:pic>
      <p:pic>
        <p:nvPicPr>
          <p:cNvPr id="9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1538" y="571480"/>
            <a:ext cx="7000924" cy="3000396"/>
          </a:xfrm>
          <a:prstGeom prst="wedgeRoundRectCallout">
            <a:avLst>
              <a:gd name="adj1" fmla="val 1827"/>
              <a:gd name="adj2" fmla="val 80873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Be careful. Ordinal numbers in </a:t>
            </a:r>
            <a:r>
              <a:rPr lang="en-GB" sz="4000" b="1" dirty="0" smtClean="0">
                <a:solidFill>
                  <a:schemeClr val="tx1"/>
                </a:solidFill>
              </a:rPr>
              <a:t>French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can be masculine or feminine... depending on the noun they are referring to!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Slide 19.wav">
            <a:hlinkClick r:id="" action="ppaction://media"/>
          </p:cNvPr>
          <p:cNvPicPr>
            <a:picLocks noRot="1" noChangeAspect="1"/>
          </p:cNvPicPr>
          <p:nvPr>
            <a:wavAudioFile r:embed="rId1" name="Slide 19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9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9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1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7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1071546"/>
            <a:ext cx="7000924" cy="2857520"/>
          </a:xfrm>
          <a:prstGeom prst="wedgeRoundRectCallout">
            <a:avLst>
              <a:gd name="adj1" fmla="val 23338"/>
              <a:gd name="adj2" fmla="val 80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Hello! I am Miss Digitally Angry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Clock-Face, and I am here to teach you ordinal numbers. So,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pay attention.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5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  <p:pic>
        <p:nvPicPr>
          <p:cNvPr id="7" name="Picture 3" descr="angrydigital2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4467249"/>
            <a:ext cx="2962275" cy="2390775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143380"/>
            <a:ext cx="2962275" cy="2390775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14678" y="2500306"/>
            <a:ext cx="4071934" cy="1500198"/>
          </a:xfrm>
          <a:prstGeom prst="wedgeRoundRectCallout">
            <a:avLst>
              <a:gd name="adj1" fmla="val 1458"/>
              <a:gd name="adj2" fmla="val 121508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Here are some examples!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Slide 20.wav">
            <a:hlinkClick r:id="" action="ppaction://media"/>
          </p:cNvPr>
          <p:cNvPicPr>
            <a:picLocks noRot="1" noChangeAspect="1"/>
          </p:cNvPicPr>
          <p:nvPr>
            <a:wavAudioFile r:embed="rId1" name="Slide 20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83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first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house.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>
          <a:xfrm>
            <a:off x="285720" y="214290"/>
            <a:ext cx="4357718" cy="1785950"/>
          </a:xfrm>
          <a:prstGeom prst="wedgeRoundRectCallout">
            <a:avLst>
              <a:gd name="adj1" fmla="val 9700"/>
              <a:gd name="adj2" fmla="val 206507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La </a:t>
            </a:r>
            <a:r>
              <a:rPr lang="en-GB" sz="6000" b="1" dirty="0" smtClean="0">
                <a:solidFill>
                  <a:srgbClr val="FF0000"/>
                </a:solidFill>
              </a:rPr>
              <a:t>prem</a:t>
            </a:r>
            <a:r>
              <a:rPr lang="en-GB" altLang="en-US" sz="6000" b="1" dirty="0" smtClean="0">
                <a:solidFill>
                  <a:srgbClr val="FF0000"/>
                </a:solidFill>
              </a:rPr>
              <a:t>ière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maison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Slide 21.wav">
            <a:hlinkClick r:id="" action="ppaction://media"/>
          </p:cNvPr>
          <p:cNvPicPr>
            <a:picLocks noRot="1" noChangeAspect="1"/>
          </p:cNvPicPr>
          <p:nvPr>
            <a:wavAudioFile r:embed="rId1" name="Slide 21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l.yimg.com/g/images/spaceb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-1535113"/>
            <a:ext cx="4762500" cy="3162301"/>
          </a:xfrm>
          <a:prstGeom prst="rect">
            <a:avLst/>
          </a:prstGeom>
          <a:noFill/>
        </p:spPr>
      </p:pic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first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tree.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500034" y="285728"/>
            <a:ext cx="4000528" cy="1785950"/>
          </a:xfrm>
          <a:prstGeom prst="wedgeRoundRectCallout">
            <a:avLst>
              <a:gd name="adj1" fmla="val 108051"/>
              <a:gd name="adj2" fmla="val 211822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Le </a:t>
            </a:r>
            <a:r>
              <a:rPr lang="en-GB" sz="6000" b="1" dirty="0" smtClean="0">
                <a:solidFill>
                  <a:srgbClr val="FF0000"/>
                </a:solidFill>
              </a:rPr>
              <a:t>premier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arbre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Slide 22.wav">
            <a:hlinkClick r:id="" action="ppaction://media"/>
          </p:cNvPr>
          <p:cNvPicPr>
            <a:picLocks noRot="1" noChangeAspect="1"/>
          </p:cNvPicPr>
          <p:nvPr>
            <a:wavAudioFile r:embed="rId1" name="Slide 22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second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zebra.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6"/>
          <p:cNvSpPr>
            <a:spLocks noGrp="1"/>
          </p:cNvSpPr>
          <p:nvPr>
            <p:ph idx="1"/>
          </p:nvPr>
        </p:nvSpPr>
        <p:spPr>
          <a:xfrm>
            <a:off x="285720" y="1928802"/>
            <a:ext cx="4929222" cy="1785950"/>
          </a:xfrm>
          <a:prstGeom prst="wedgeRoundRectCallout">
            <a:avLst>
              <a:gd name="adj1" fmla="val 39122"/>
              <a:gd name="adj2" fmla="val 93091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Le </a:t>
            </a:r>
            <a:r>
              <a:rPr lang="en-GB" sz="6000" b="1" dirty="0" err="1" smtClean="0">
                <a:solidFill>
                  <a:srgbClr val="FF0000"/>
                </a:solidFill>
              </a:rPr>
              <a:t>deux</a:t>
            </a:r>
            <a:r>
              <a:rPr lang="en-GB" altLang="en-US" sz="6000" b="1" dirty="0" err="1" smtClean="0">
                <a:solidFill>
                  <a:srgbClr val="FF0000"/>
                </a:solidFill>
              </a:rPr>
              <a:t>ième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z</a:t>
            </a: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è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bre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Slide 23.wav">
            <a:hlinkClick r:id="" action="ppaction://media"/>
          </p:cNvPr>
          <p:cNvPicPr>
            <a:picLocks noRot="1" noChangeAspect="1"/>
          </p:cNvPicPr>
          <p:nvPr>
            <a:wavAudioFile r:embed="rId1" name="Slide 2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second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bottle.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714884"/>
            <a:ext cx="9144000" cy="1143000"/>
          </a:xfrm>
        </p:spPr>
        <p:txBody>
          <a:bodyPr>
            <a:normAutofit/>
          </a:bodyPr>
          <a:lstStyle/>
          <a:p>
            <a:r>
              <a:rPr lang="en-GB" sz="5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Baskerville Old Face" pitchFamily="18" charset="0"/>
              </a:rPr>
              <a:t>1      2      3     4        5       6      7</a:t>
            </a:r>
            <a:endParaRPr lang="en-GB" sz="5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Baskerville Old Face" pitchFamily="18" charset="0"/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1142976" y="214290"/>
            <a:ext cx="4643470" cy="2000264"/>
          </a:xfrm>
          <a:prstGeom prst="wedgeRoundRectCallout">
            <a:avLst>
              <a:gd name="adj1" fmla="val -32050"/>
              <a:gd name="adj2" fmla="val 12900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342900" lvl="0" indent="-342900" algn="ctr"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lang="en-GB" sz="6000" b="1" dirty="0" smtClean="0">
                <a:solidFill>
                  <a:srgbClr val="FF0000"/>
                </a:solidFill>
              </a:rPr>
              <a:t>de</a:t>
            </a:r>
            <a:r>
              <a:rPr kumimoji="0" lang="en-GB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ux</a:t>
            </a:r>
            <a:r>
              <a:rPr lang="en-GB" altLang="en-US" sz="6000" b="1" dirty="0" err="1" smtClean="0">
                <a:solidFill>
                  <a:srgbClr val="FF0000"/>
                </a:solidFill>
              </a:rPr>
              <a:t>ième</a:t>
            </a: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bouteille</a:t>
            </a: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Slide 24.wav">
            <a:hlinkClick r:id="" action="ppaction://media"/>
          </p:cNvPr>
          <p:cNvPicPr>
            <a:picLocks noRot="1" noChangeAspect="1"/>
          </p:cNvPicPr>
          <p:nvPr>
            <a:wavAudioFile r:embed="rId1" name="Slide 2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smtClean="0">
                <a:solidFill>
                  <a:srgbClr val="FF0000"/>
                </a:solidFill>
              </a:rPr>
              <a:t>tenth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floor.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>
          <a:xfrm>
            <a:off x="2428860" y="1142984"/>
            <a:ext cx="6429420" cy="1143008"/>
          </a:xfrm>
          <a:prstGeom prst="wedgeRoundRectCallout">
            <a:avLst>
              <a:gd name="adj1" fmla="val -60595"/>
              <a:gd name="adj2" fmla="val 89127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Le </a:t>
            </a:r>
            <a:r>
              <a:rPr lang="en-GB" sz="6000" b="1" dirty="0" err="1" smtClean="0">
                <a:solidFill>
                  <a:srgbClr val="FF0000"/>
                </a:solidFill>
              </a:rPr>
              <a:t>dix</a:t>
            </a:r>
            <a:r>
              <a:rPr lang="en-GB" altLang="en-US" sz="6000" b="1" dirty="0" err="1" smtClean="0">
                <a:solidFill>
                  <a:srgbClr val="FF0000"/>
                </a:solidFill>
              </a:rPr>
              <a:t>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étage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Slide 25.wav">
            <a:hlinkClick r:id="" action="ppaction://media"/>
          </p:cNvPr>
          <p:cNvPicPr>
            <a:picLocks noRot="1" noChangeAspect="1"/>
          </p:cNvPicPr>
          <p:nvPr>
            <a:wavAudioFile r:embed="rId1" name="Slide 25.wav"/>
          </p:nvPr>
        </p:nvPicPr>
        <p:blipFill>
          <a:blip r:embed="rId4" cstate="print"/>
          <a:stretch>
            <a:fillRect/>
          </a:stretch>
        </p:blipFill>
        <p:spPr>
          <a:xfrm>
            <a:off x="8358214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3286116" y="3714752"/>
            <a:ext cx="5429256" cy="2928934"/>
          </a:xfrm>
          <a:prstGeom prst="wedgeRoundRectCallout">
            <a:avLst>
              <a:gd name="adj1" fmla="val -78914"/>
              <a:gd name="adj2" fmla="val 409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so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on! Now watch Angry Olympics 10, you’re ready for some practice!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Slide 26.wav">
            <a:hlinkClick r:id="" action="ppaction://media"/>
          </p:cNvPr>
          <p:cNvPicPr>
            <a:picLocks noRot="1" noChangeAspect="1"/>
          </p:cNvPicPr>
          <p:nvPr>
            <a:wavAudioFile r:embed="rId1" name="Slide 26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  <p:pic>
        <p:nvPicPr>
          <p:cNvPr id="6" name="Picture 3" descr="angrydigital2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928934"/>
            <a:ext cx="2962275" cy="2390775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8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46722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1428736"/>
            <a:ext cx="7215238" cy="2500330"/>
          </a:xfrm>
          <a:prstGeom prst="wedgeRoundRectCallout">
            <a:avLst>
              <a:gd name="adj1" fmla="val 23338"/>
              <a:gd name="adj2" fmla="val 80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Ordinal numbers show you which order things are in. (Just in case you didn’t know.)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5" cstate="print"/>
          <a:stretch>
            <a:fillRect/>
          </a:stretch>
        </p:blipFill>
        <p:spPr>
          <a:xfrm>
            <a:off x="8215338" y="5929330"/>
            <a:ext cx="304800" cy="304800"/>
          </a:xfrm>
          <a:prstGeom prst="rect">
            <a:avLst/>
          </a:prstGeom>
        </p:spPr>
      </p:pic>
      <p:pic>
        <p:nvPicPr>
          <p:cNvPr id="7" name="Picture 3" descr="angrydigital2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4467249"/>
            <a:ext cx="2962275" cy="2390775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8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2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ame Side Corner Rectangle 4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first (1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st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357554" y="285728"/>
            <a:ext cx="4714908" cy="1285884"/>
          </a:xfrm>
          <a:prstGeom prst="wedgeRoundRectCallout">
            <a:avLst>
              <a:gd name="adj1" fmla="val -58170"/>
              <a:gd name="adj2" fmla="val 913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premier (1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er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28"/>
            <a:ext cx="2962275" cy="2390775"/>
          </a:xfrm>
          <a:prstGeom prst="rect">
            <a:avLst/>
          </a:prstGeom>
          <a:noFill/>
        </p:spPr>
      </p:pic>
      <p:sp>
        <p:nvSpPr>
          <p:cNvPr id="8" name="Right Arrow 7"/>
          <p:cNvSpPr/>
          <p:nvPr/>
        </p:nvSpPr>
        <p:spPr>
          <a:xfrm>
            <a:off x="285720" y="3571876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1429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 Same Side Corner Rectangle 2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second (2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nd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6200000">
            <a:off x="4179091" y="4822041"/>
            <a:ext cx="714380" cy="642942"/>
          </a:xfrm>
          <a:prstGeom prst="rightArrow">
            <a:avLst>
              <a:gd name="adj1" fmla="val 50000"/>
              <a:gd name="adj2" fmla="val 4703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14290"/>
            <a:ext cx="2962275" cy="2390775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14744" y="214290"/>
            <a:ext cx="5286380" cy="1428760"/>
          </a:xfrm>
          <a:prstGeom prst="wedgeRoundRectCallout">
            <a:avLst>
              <a:gd name="adj1" fmla="val -34531"/>
              <a:gd name="adj2" fmla="val 6496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deuxième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(2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286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 Same Side Corner Rectangle 2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third (3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rd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8596" y="214290"/>
            <a:ext cx="5357850" cy="1428760"/>
          </a:xfrm>
          <a:prstGeom prst="wedgeRoundRectCallout">
            <a:avLst>
              <a:gd name="adj1" fmla="val 53202"/>
              <a:gd name="adj2" fmla="val 882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troisième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(3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flipH="1">
            <a:off x="7858148" y="3571876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28604"/>
            <a:ext cx="2962275" cy="2390775"/>
          </a:xfrm>
          <a:prstGeom prst="rect">
            <a:avLst/>
          </a:prstGeom>
          <a:noFill/>
        </p:spPr>
      </p:pic>
      <p:pic>
        <p:nvPicPr>
          <p:cNvPr id="10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fourth (4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6007" y="3571876"/>
            <a:ext cx="2747993" cy="221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643306" y="1714488"/>
            <a:ext cx="5286412" cy="1285884"/>
          </a:xfrm>
          <a:prstGeom prst="wedgeRoundRectCallout">
            <a:avLst>
              <a:gd name="adj1" fmla="val 24120"/>
              <a:gd name="adj2" fmla="val 898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quatrième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(4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</p:txBody>
      </p:sp>
      <p:pic>
        <p:nvPicPr>
          <p:cNvPr id="9" name="Picture 6" descr="angrydigita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96039" y="3571876"/>
            <a:ext cx="2747993" cy="22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fifth (5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285720" y="1214422"/>
            <a:ext cx="5286412" cy="1428760"/>
          </a:xfrm>
          <a:prstGeom prst="wedgeRoundRectCallout">
            <a:avLst>
              <a:gd name="adj1" fmla="val 7149"/>
              <a:gd name="adj2" fmla="val 1256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cinquième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(5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28612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286124"/>
            <a:ext cx="2962275" cy="2390775"/>
          </a:xfrm>
          <a:prstGeom prst="rect">
            <a:avLst/>
          </a:prstGeom>
          <a:noFill/>
        </p:spPr>
      </p:pic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786050" cy="224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Same Side Corner Rectangle 3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sixth (6</a:t>
            </a:r>
            <a:r>
              <a:rPr lang="en-GB" sz="4000" b="1" baseline="30000" dirty="0" smtClean="0">
                <a:solidFill>
                  <a:schemeClr val="bg2">
                    <a:lumMod val="10000"/>
                  </a:schemeClr>
                </a:solidFill>
              </a:rPr>
              <a:t>th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2" descr="R: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786049" cy="2248548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3786182" y="214290"/>
            <a:ext cx="4714908" cy="1428760"/>
          </a:xfrm>
          <a:prstGeom prst="wedgeRoundRectCallout">
            <a:avLst>
              <a:gd name="adj1" fmla="val -95263"/>
              <a:gd name="adj2" fmla="val 636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altLang="en-US" sz="6000" b="1" dirty="0" err="1" smtClean="0">
                <a:solidFill>
                  <a:schemeClr val="bg2">
                    <a:lumMod val="10000"/>
                  </a:schemeClr>
                </a:solidFill>
              </a:rPr>
              <a:t>sixième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 (6</a:t>
            </a:r>
            <a:r>
              <a:rPr lang="en-GB" altLang="en-US" sz="6000" b="1" baseline="30000" dirty="0" smtClean="0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GB" altLang="en-US" sz="6000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en-GB" alt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6500826" y="2071678"/>
            <a:ext cx="928694" cy="6429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330</Words>
  <Application>Microsoft Office PowerPoint</Application>
  <PresentationFormat>On-screen Show (4:3)</PresentationFormat>
  <Paragraphs>54</Paragraphs>
  <Slides>27</Slides>
  <Notes>0</Notes>
  <HiddenSlides>0</HiddenSlides>
  <MMClips>28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Handy Ordinal Numbers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THIRTEENTH:  13e = treize (-e) + ième   treizième</vt:lpstr>
      <vt:lpstr>Slide 18</vt:lpstr>
      <vt:lpstr>Slide 19</vt:lpstr>
      <vt:lpstr>Slide 20</vt:lpstr>
      <vt:lpstr>Slide 21</vt:lpstr>
      <vt:lpstr>Slide 22</vt:lpstr>
      <vt:lpstr>Slide 23</vt:lpstr>
      <vt:lpstr>1      2      3     4        5       6      7</vt:lpstr>
      <vt:lpstr>Slide 25</vt:lpstr>
      <vt:lpstr>Slide 26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Ordinal Numbers</dc:title>
  <dc:creator>nmrn3</dc:creator>
  <cp:lastModifiedBy>David Wilson</cp:lastModifiedBy>
  <cp:revision>66</cp:revision>
  <dcterms:created xsi:type="dcterms:W3CDTF">2010-03-26T18:37:38Z</dcterms:created>
  <dcterms:modified xsi:type="dcterms:W3CDTF">2010-07-16T14:57:12Z</dcterms:modified>
</cp:coreProperties>
</file>