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3" r:id="rId3"/>
    <p:sldId id="264" r:id="rId4"/>
    <p:sldId id="265" r:id="rId5"/>
    <p:sldId id="272" r:id="rId6"/>
    <p:sldId id="266" r:id="rId7"/>
    <p:sldId id="273" r:id="rId8"/>
    <p:sldId id="267" r:id="rId9"/>
    <p:sldId id="268" r:id="rId10"/>
    <p:sldId id="269" r:id="rId11"/>
    <p:sldId id="270" r:id="rId12"/>
    <p:sldId id="271" r:id="rId13"/>
    <p:sldId id="261" r:id="rId14"/>
    <p:sldId id="262" r:id="rId15"/>
    <p:sldId id="274" r:id="rId1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4718" autoAdjust="0"/>
  </p:normalViewPr>
  <p:slideViewPr>
    <p:cSldViewPr>
      <p:cViewPr>
        <p:scale>
          <a:sx n="50" d="100"/>
          <a:sy n="50" d="100"/>
        </p:scale>
        <p:origin x="-1272" y="-8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24D99C-8E4D-4B49-BE49-9E04EDE7EBDD}" type="datetimeFigureOut">
              <a:rPr lang="en-US" smtClean="0"/>
              <a:pPr/>
              <a:t>6/18/2010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EA7AE5-655C-4C76-A5C6-8B263711AA8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EA7AE5-655C-4C76-A5C6-8B263711AA80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9317-954B-4ABF-9BED-B1327932AAB4}" type="datetimeFigureOut">
              <a:rPr lang="de-DE" smtClean="0"/>
              <a:pPr/>
              <a:t>18.06.2010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31E-F0D3-48D3-8E1C-D45C52D8871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9317-954B-4ABF-9BED-B1327932AAB4}" type="datetimeFigureOut">
              <a:rPr lang="de-DE" smtClean="0"/>
              <a:pPr/>
              <a:t>18.06.2010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31E-F0D3-48D3-8E1C-D45C52D8871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9317-954B-4ABF-9BED-B1327932AAB4}" type="datetimeFigureOut">
              <a:rPr lang="de-DE" smtClean="0"/>
              <a:pPr/>
              <a:t>18.06.2010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31E-F0D3-48D3-8E1C-D45C52D8871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9317-954B-4ABF-9BED-B1327932AAB4}" type="datetimeFigureOut">
              <a:rPr lang="de-DE" smtClean="0"/>
              <a:pPr/>
              <a:t>18.06.2010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31E-F0D3-48D3-8E1C-D45C52D8871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9317-954B-4ABF-9BED-B1327932AAB4}" type="datetimeFigureOut">
              <a:rPr lang="de-DE" smtClean="0"/>
              <a:pPr/>
              <a:t>18.06.2010</a:t>
            </a:fld>
            <a:endParaRPr lang="en-GB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31E-F0D3-48D3-8E1C-D45C52D8871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9317-954B-4ABF-9BED-B1327932AAB4}" type="datetimeFigureOut">
              <a:rPr lang="de-DE" smtClean="0"/>
              <a:pPr/>
              <a:t>18.06.2010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31E-F0D3-48D3-8E1C-D45C52D8871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9317-954B-4ABF-9BED-B1327932AAB4}" type="datetimeFigureOut">
              <a:rPr lang="de-DE" smtClean="0"/>
              <a:pPr/>
              <a:t>18.06.2010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31E-F0D3-48D3-8E1C-D45C52D8871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9317-954B-4ABF-9BED-B1327932AAB4}" type="datetimeFigureOut">
              <a:rPr lang="de-DE" smtClean="0"/>
              <a:pPr/>
              <a:t>18.06.2010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31E-F0D3-48D3-8E1C-D45C52D8871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9317-954B-4ABF-9BED-B1327932AAB4}" type="datetimeFigureOut">
              <a:rPr lang="de-DE" smtClean="0"/>
              <a:pPr/>
              <a:t>18.06.2010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31E-F0D3-48D3-8E1C-D45C52D8871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9317-954B-4ABF-9BED-B1327932AAB4}" type="datetimeFigureOut">
              <a:rPr lang="de-DE" smtClean="0"/>
              <a:pPr/>
              <a:t>18.06.2010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31E-F0D3-48D3-8E1C-D45C52D8871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09317-954B-4ABF-9BED-B1327932AAB4}" type="datetimeFigureOut">
              <a:rPr lang="de-DE" smtClean="0"/>
              <a:pPr/>
              <a:t>18.06.2010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E631E-F0D3-48D3-8E1C-D45C52D8871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09317-954B-4ABF-9BED-B1327932AAB4}" type="datetimeFigureOut">
              <a:rPr lang="de-DE" smtClean="0"/>
              <a:pPr/>
              <a:t>18.06.2010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E631E-F0D3-48D3-8E1C-D45C52D8871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2" Type="http://schemas.openxmlformats.org/officeDocument/2006/relationships/audio" Target="../media/audio16.wav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audio" Target="../media/audio15.wav"/><Relationship Id="rId6" Type="http://schemas.openxmlformats.org/officeDocument/2006/relationships/image" Target="../media/image7.pn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5" Type="http://schemas.openxmlformats.org/officeDocument/2006/relationships/image" Target="../media/image4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2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smtClean="0"/>
              <a:t>Family </a:t>
            </a:r>
            <a:r>
              <a:rPr lang="en-GB" b="1" smtClean="0"/>
              <a:t>Matters</a:t>
            </a:r>
            <a:r>
              <a:rPr lang="en-GB" b="1" dirty="0" smtClean="0"/>
              <a:t>...</a:t>
            </a:r>
            <a:endParaRPr lang="en-GB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mtClean="0"/>
              <a:t>Genitiv</a:t>
            </a:r>
            <a:endParaRPr lang="en-GB" dirty="0" smtClean="0"/>
          </a:p>
          <a:p>
            <a:r>
              <a:rPr lang="en-GB" dirty="0" smtClean="0"/>
              <a:t>Possessive pronouns</a:t>
            </a:r>
          </a:p>
          <a:p>
            <a:r>
              <a:rPr lang="en-GB" dirty="0" smtClean="0"/>
              <a:t>with the Angry Family</a:t>
            </a:r>
            <a:endParaRPr lang="en-GB" dirty="0"/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grykitchen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643688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571736" y="214290"/>
            <a:ext cx="4357718" cy="2071702"/>
          </a:xfrm>
          <a:prstGeom prst="wedgeRoundRectCallout">
            <a:avLst>
              <a:gd name="adj1" fmla="val -41062"/>
              <a:gd name="adj2" fmla="val 84135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besuche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heute</a:t>
            </a:r>
            <a:r>
              <a:rPr lang="en-GB" sz="4000" b="1" dirty="0" smtClean="0">
                <a:solidFill>
                  <a:schemeClr val="tx1"/>
                </a:solidFill>
              </a:rPr>
              <a:t> die </a:t>
            </a:r>
            <a:r>
              <a:rPr lang="en-GB" sz="4000" b="1" dirty="0" err="1" smtClean="0">
                <a:solidFill>
                  <a:schemeClr val="tx1"/>
                </a:solidFill>
              </a:rPr>
              <a:t>Tochter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meiner</a:t>
            </a:r>
            <a:r>
              <a:rPr lang="en-GB" sz="4000" b="1" dirty="0" smtClean="0">
                <a:solidFill>
                  <a:schemeClr val="tx1"/>
                </a:solidFill>
              </a:rPr>
              <a:t> Mutter.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I’m going to visit my mother’s daughter today.</a:t>
            </a:r>
          </a:p>
        </p:txBody>
      </p:sp>
      <p:pic>
        <p:nvPicPr>
          <p:cNvPr id="8" name="GEGRGermanPossessives Genitive 2.wav">
            <a:hlinkClick r:id="" action="ppaction://media"/>
          </p:cNvPr>
          <p:cNvPicPr>
            <a:picLocks noRot="1" noChangeAspect="1"/>
          </p:cNvPicPr>
          <p:nvPr>
            <a:wavAudioFile r:embed="rId1" name="GEGRGermanPossessives Genitive 2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2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3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grykitchen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643688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500437"/>
            <a:ext cx="2344476" cy="1558006"/>
          </a:xfrm>
          <a:prstGeom prst="rect">
            <a:avLst/>
          </a:prstGeom>
        </p:spPr>
      </p:pic>
      <p:pic>
        <p:nvPicPr>
          <p:cNvPr id="8" name="Picture 7" descr="angrytoasterbrow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500438"/>
            <a:ext cx="2344476" cy="1558006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571736" y="214290"/>
            <a:ext cx="4357718" cy="2071702"/>
          </a:xfrm>
          <a:prstGeom prst="wedgeRoundRectCallout">
            <a:avLst>
              <a:gd name="adj1" fmla="val 36655"/>
              <a:gd name="adj2" fmla="val 106204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Die </a:t>
            </a:r>
            <a:r>
              <a:rPr lang="en-GB" sz="4000" b="1" dirty="0" err="1" smtClean="0">
                <a:solidFill>
                  <a:schemeClr val="tx1"/>
                </a:solidFill>
              </a:rPr>
              <a:t>Tochter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rgbClr val="FF0000"/>
                </a:solidFill>
              </a:rPr>
              <a:t>deiner</a:t>
            </a:r>
            <a:r>
              <a:rPr lang="en-GB" sz="4000" b="1" dirty="0" smtClean="0">
                <a:solidFill>
                  <a:schemeClr val="tx1"/>
                </a:solidFill>
              </a:rPr>
              <a:t> Mutter? Das </a:t>
            </a:r>
            <a:r>
              <a:rPr lang="en-GB" sz="4000" b="1" dirty="0" err="1" smtClean="0">
                <a:solidFill>
                  <a:schemeClr val="tx1"/>
                </a:solidFill>
              </a:rPr>
              <a:t>bist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doch</a:t>
            </a:r>
            <a:r>
              <a:rPr lang="en-GB" sz="4000" b="1" dirty="0" smtClean="0">
                <a:solidFill>
                  <a:schemeClr val="tx1"/>
                </a:solidFill>
              </a:rPr>
              <a:t> du!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Your mother’s daughter? That’s you!</a:t>
            </a:r>
          </a:p>
        </p:txBody>
      </p:sp>
      <p:pic>
        <p:nvPicPr>
          <p:cNvPr id="10" name="GEGRGermanPossessives Genitive 3.wav">
            <a:hlinkClick r:id="" action="ppaction://media"/>
          </p:cNvPr>
          <p:cNvPicPr>
            <a:picLocks noRot="1" noChangeAspect="1"/>
          </p:cNvPicPr>
          <p:nvPr>
            <a:wavAudioFile r:embed="rId1" name="GEGRGermanPossessives Genitive 3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5" presetClass="emph" presetSubtype="0" repeatCount="7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3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8" presetID="35" presetClass="emph" presetSubtype="0" repeatCount="4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17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grykitchen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643688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500437"/>
            <a:ext cx="2344476" cy="1558006"/>
          </a:xfrm>
          <a:prstGeom prst="rect">
            <a:avLst/>
          </a:prstGeom>
        </p:spPr>
      </p:pic>
      <p:pic>
        <p:nvPicPr>
          <p:cNvPr id="8" name="Picture 7" descr="angrytoasterbrow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500438"/>
            <a:ext cx="2344476" cy="1558006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571736" y="214290"/>
            <a:ext cx="5000660" cy="2000264"/>
          </a:xfrm>
          <a:prstGeom prst="wedgeRoundRectCallout">
            <a:avLst>
              <a:gd name="adj1" fmla="val -41062"/>
              <a:gd name="adj2" fmla="val 84135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meine</a:t>
            </a:r>
            <a:r>
              <a:rPr lang="en-GB" sz="4000" b="1" dirty="0" smtClean="0">
                <a:solidFill>
                  <a:schemeClr val="tx1"/>
                </a:solidFill>
              </a:rPr>
              <a:t> die </a:t>
            </a:r>
            <a:r>
              <a:rPr lang="en-GB" sz="4000" b="1" dirty="0" err="1" smtClean="0">
                <a:solidFill>
                  <a:schemeClr val="tx1"/>
                </a:solidFill>
              </a:rPr>
              <a:t>andere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Tochter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rgbClr val="FF0000"/>
                </a:solidFill>
              </a:rPr>
              <a:t>meiner</a:t>
            </a:r>
            <a:r>
              <a:rPr lang="en-GB" sz="4000" b="1" dirty="0" smtClean="0">
                <a:solidFill>
                  <a:schemeClr val="tx1"/>
                </a:solidFill>
              </a:rPr>
              <a:t> Mutter. 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mean my mother’s other daughter.</a:t>
            </a:r>
          </a:p>
        </p:txBody>
      </p:sp>
      <p:pic>
        <p:nvPicPr>
          <p:cNvPr id="10" name="GEGRGermanPossessives Genitive 4.wav">
            <a:hlinkClick r:id="" action="ppaction://media"/>
          </p:cNvPr>
          <p:cNvPicPr>
            <a:picLocks noRot="1" noChangeAspect="1"/>
          </p:cNvPicPr>
          <p:nvPr>
            <a:wavAudioFile r:embed="rId1" name="GEGRGermanPossessives Genitive 4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5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3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grykitchen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643688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500437"/>
            <a:ext cx="2344476" cy="1558006"/>
          </a:xfrm>
          <a:prstGeom prst="rect">
            <a:avLst/>
          </a:prstGeom>
        </p:spPr>
      </p:pic>
      <p:pic>
        <p:nvPicPr>
          <p:cNvPr id="8" name="Picture 7" descr="angrytoasterbrow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500438"/>
            <a:ext cx="2344476" cy="1558006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500298" y="1428736"/>
            <a:ext cx="3714776" cy="1785950"/>
          </a:xfrm>
          <a:prstGeom prst="wedgeRoundRectCallout">
            <a:avLst>
              <a:gd name="adj1" fmla="val 46915"/>
              <a:gd name="adj2" fmla="val 109785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Warum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sagst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nicht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Schwester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Why don’t you say sister?</a:t>
            </a:r>
          </a:p>
        </p:txBody>
      </p:sp>
      <p:pic>
        <p:nvPicPr>
          <p:cNvPr id="10" name="GEGRGermanPossessives Genitive 5.wav">
            <a:hlinkClick r:id="" action="ppaction://media"/>
          </p:cNvPr>
          <p:cNvPicPr>
            <a:picLocks noRot="1" noChangeAspect="1"/>
          </p:cNvPicPr>
          <p:nvPr>
            <a:wavAudioFile r:embed="rId1" name="GEGRGermanPossessives Genitive 5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grykitchen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643688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500437"/>
            <a:ext cx="2344476" cy="1558006"/>
          </a:xfrm>
          <a:prstGeom prst="rect">
            <a:avLst/>
          </a:prstGeom>
        </p:spPr>
      </p:pic>
      <p:pic>
        <p:nvPicPr>
          <p:cNvPr id="8" name="Picture 7" descr="angrytoasterbrow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500438"/>
            <a:ext cx="2344476" cy="1558006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571736" y="357166"/>
            <a:ext cx="4357718" cy="2285992"/>
          </a:xfrm>
          <a:prstGeom prst="wedgeRoundRectCallout">
            <a:avLst>
              <a:gd name="adj1" fmla="val -41062"/>
              <a:gd name="adj2" fmla="val 84135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Weil </a:t>
            </a:r>
            <a:r>
              <a:rPr lang="en-GB" sz="4000" b="1" dirty="0" err="1" smtClean="0">
                <a:solidFill>
                  <a:schemeClr val="tx1"/>
                </a:solidFill>
              </a:rPr>
              <a:t>sie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auch</a:t>
            </a:r>
            <a:r>
              <a:rPr lang="en-GB" sz="4000" b="1" dirty="0" smtClean="0">
                <a:solidFill>
                  <a:schemeClr val="tx1"/>
                </a:solidFill>
              </a:rPr>
              <a:t> die </a:t>
            </a:r>
            <a:r>
              <a:rPr lang="en-GB" sz="4000" b="1" dirty="0" err="1" smtClean="0">
                <a:solidFill>
                  <a:schemeClr val="tx1"/>
                </a:solidFill>
              </a:rPr>
              <a:t>Tochter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rgbClr val="FF0000"/>
                </a:solidFill>
              </a:rPr>
              <a:t>meiner</a:t>
            </a:r>
            <a:r>
              <a:rPr lang="en-GB" sz="4000" b="1" dirty="0" smtClean="0">
                <a:solidFill>
                  <a:schemeClr val="tx1"/>
                </a:solidFill>
              </a:rPr>
              <a:t> Mutter </a:t>
            </a:r>
            <a:r>
              <a:rPr lang="en-GB" sz="4000" b="1" dirty="0" err="1" smtClean="0">
                <a:solidFill>
                  <a:schemeClr val="tx1"/>
                </a:solidFill>
              </a:rPr>
              <a:t>ist</a:t>
            </a:r>
            <a:r>
              <a:rPr lang="en-GB" sz="4000" b="1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Because she is my mother’s daughter, too. </a:t>
            </a:r>
          </a:p>
        </p:txBody>
      </p:sp>
      <p:pic>
        <p:nvPicPr>
          <p:cNvPr id="10" name="GEGRGermanPossessives Genitive 6.wav">
            <a:hlinkClick r:id="" action="ppaction://media"/>
          </p:cNvPr>
          <p:cNvPicPr>
            <a:picLocks noRot="1" noChangeAspect="1"/>
          </p:cNvPicPr>
          <p:nvPr>
            <a:wavAudioFile r:embed="rId1" name="GEGRGermanPossessives Genitive 6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1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2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grykitchen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643688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500437"/>
            <a:ext cx="2344476" cy="1558006"/>
          </a:xfrm>
          <a:prstGeom prst="rect">
            <a:avLst/>
          </a:prstGeom>
        </p:spPr>
      </p:pic>
      <p:pic>
        <p:nvPicPr>
          <p:cNvPr id="8" name="Picture 7" descr="angrytoasterbrow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500438"/>
            <a:ext cx="2344476" cy="1558006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571736" y="357166"/>
            <a:ext cx="4357718" cy="2285992"/>
          </a:xfrm>
          <a:prstGeom prst="wedgeRoundRectCallout">
            <a:avLst>
              <a:gd name="adj1" fmla="val -41062"/>
              <a:gd name="adj2" fmla="val 84135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Mein </a:t>
            </a:r>
            <a:r>
              <a:rPr lang="en-GB" sz="4000" b="1" dirty="0" err="1" smtClean="0">
                <a:solidFill>
                  <a:schemeClr val="tx1"/>
                </a:solidFill>
              </a:rPr>
              <a:t>Bruder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ist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ja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auch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der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Sohn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rgbClr val="FF0000"/>
                </a:solidFill>
              </a:rPr>
              <a:t>meines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Vaters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My brother is my father’s son as well.</a:t>
            </a:r>
          </a:p>
        </p:txBody>
      </p:sp>
      <p:pic>
        <p:nvPicPr>
          <p:cNvPr id="10" name="GEGRGermanPossessives Genitive 7.wav">
            <a:hlinkClick r:id="" action="ppaction://media"/>
          </p:cNvPr>
          <p:cNvPicPr>
            <a:picLocks noRot="1" noChangeAspect="1"/>
          </p:cNvPicPr>
          <p:nvPr>
            <a:wavAudioFile r:embed="rId1" name="GEGRGermanPossessives Genitive 7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7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grykitchen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643688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500437"/>
            <a:ext cx="2344476" cy="1558006"/>
          </a:xfrm>
          <a:prstGeom prst="rect">
            <a:avLst/>
          </a:prstGeom>
        </p:spPr>
      </p:pic>
      <p:pic>
        <p:nvPicPr>
          <p:cNvPr id="8" name="Picture 7" descr="angrytoasterbrow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500438"/>
            <a:ext cx="2344476" cy="1558006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571736" y="214290"/>
            <a:ext cx="4357718" cy="2071702"/>
          </a:xfrm>
          <a:prstGeom prst="wedgeRoundRectCallout">
            <a:avLst>
              <a:gd name="adj1" fmla="val 37432"/>
              <a:gd name="adj2" fmla="val 115195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Aber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ist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auch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der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Sohn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smtClean="0">
                <a:solidFill>
                  <a:srgbClr val="FF0000"/>
                </a:solidFill>
              </a:rPr>
              <a:t>seines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Vaters</a:t>
            </a:r>
            <a:r>
              <a:rPr lang="en-GB" sz="4000" b="1" dirty="0" smtClean="0">
                <a:solidFill>
                  <a:schemeClr val="tx1"/>
                </a:solidFill>
              </a:rPr>
              <a:t>!?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But he is also his father’s son!?</a:t>
            </a:r>
          </a:p>
        </p:txBody>
      </p:sp>
      <p:pic>
        <p:nvPicPr>
          <p:cNvPr id="10" name="GEGRGermanPossessives Genitive 8.wav">
            <a:hlinkClick r:id="" action="ppaction://media"/>
          </p:cNvPr>
          <p:cNvPicPr>
            <a:picLocks noRot="1" noChangeAspect="1"/>
          </p:cNvPicPr>
          <p:nvPr>
            <a:wavAudioFile r:embed="rId1" name="GEGRGermanPossessives Genitive 8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grykitchen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643688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500437"/>
            <a:ext cx="2344476" cy="1558006"/>
          </a:xfrm>
          <a:prstGeom prst="rect">
            <a:avLst/>
          </a:prstGeom>
        </p:spPr>
      </p:pic>
      <p:pic>
        <p:nvPicPr>
          <p:cNvPr id="8" name="Picture 7" descr="angrytoasterbrow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500438"/>
            <a:ext cx="2344476" cy="1558006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571736" y="214290"/>
            <a:ext cx="4357718" cy="2428892"/>
          </a:xfrm>
          <a:prstGeom prst="wedgeRoundRectCallout">
            <a:avLst>
              <a:gd name="adj1" fmla="val -41062"/>
              <a:gd name="adj2" fmla="val 84135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Naja</a:t>
            </a:r>
            <a:r>
              <a:rPr lang="en-GB" sz="4000" b="1" dirty="0" smtClean="0">
                <a:solidFill>
                  <a:schemeClr val="tx1"/>
                </a:solidFill>
              </a:rPr>
              <a:t>, </a:t>
            </a:r>
            <a:r>
              <a:rPr lang="en-GB" sz="4000" b="1" dirty="0" err="1" smtClean="0">
                <a:solidFill>
                  <a:schemeClr val="tx1"/>
                </a:solidFill>
              </a:rPr>
              <a:t>wir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sind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alle</a:t>
            </a:r>
            <a:r>
              <a:rPr lang="en-GB" sz="4000" b="1" dirty="0" smtClean="0">
                <a:solidFill>
                  <a:schemeClr val="tx1"/>
                </a:solidFill>
              </a:rPr>
              <a:t> die Kinder </a:t>
            </a:r>
            <a:r>
              <a:rPr lang="en-GB" sz="4000" b="1" dirty="0" err="1" smtClean="0">
                <a:solidFill>
                  <a:srgbClr val="FF0000"/>
                </a:solidFill>
              </a:rPr>
              <a:t>unserer</a:t>
            </a:r>
            <a:r>
              <a:rPr lang="en-GB" sz="4000" b="1" dirty="0" smtClean="0">
                <a:solidFill>
                  <a:schemeClr val="tx1"/>
                </a:solidFill>
              </a:rPr>
              <a:t> Mutter und </a:t>
            </a:r>
            <a:r>
              <a:rPr lang="en-GB" sz="4000" b="1" dirty="0" err="1" smtClean="0">
                <a:solidFill>
                  <a:srgbClr val="FF0000"/>
                </a:solidFill>
              </a:rPr>
              <a:t>unseres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Vaters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929330"/>
            <a:ext cx="9144000" cy="92867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00"/>
              </a:lnSpc>
            </a:pPr>
            <a:r>
              <a:rPr lang="en-GB" sz="3600" b="1" dirty="0" smtClean="0">
                <a:solidFill>
                  <a:schemeClr val="tx1"/>
                </a:solidFill>
              </a:rPr>
              <a:t>Well, we are all our mother’s and our father’s children.</a:t>
            </a:r>
          </a:p>
        </p:txBody>
      </p:sp>
      <p:pic>
        <p:nvPicPr>
          <p:cNvPr id="10" name="GEGRGermanPossessives Genitive 9.wav">
            <a:hlinkClick r:id="" action="ppaction://media"/>
          </p:cNvPr>
          <p:cNvPicPr>
            <a:picLocks noRot="1" noChangeAspect="1"/>
          </p:cNvPicPr>
          <p:nvPr>
            <a:wavAudioFile r:embed="rId1" name="GEGRGermanPossessives Genitive 9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1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6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grykitchen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643688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500437"/>
            <a:ext cx="2344476" cy="1558006"/>
          </a:xfrm>
          <a:prstGeom prst="rect">
            <a:avLst/>
          </a:prstGeom>
        </p:spPr>
      </p:pic>
      <p:pic>
        <p:nvPicPr>
          <p:cNvPr id="8" name="Picture 7" descr="angrytoasterbrow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500438"/>
            <a:ext cx="2344476" cy="1558006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285984" y="714356"/>
            <a:ext cx="4357718" cy="1714512"/>
          </a:xfrm>
          <a:prstGeom prst="wedgeRoundRectCallout">
            <a:avLst>
              <a:gd name="adj1" fmla="val 42094"/>
              <a:gd name="adj2" fmla="val 163283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Stimmt</a:t>
            </a:r>
            <a:r>
              <a:rPr lang="en-GB" sz="4000" b="1" dirty="0" smtClean="0">
                <a:solidFill>
                  <a:schemeClr val="tx1"/>
                </a:solidFill>
              </a:rPr>
              <a:t>... </a:t>
            </a:r>
            <a:br>
              <a:rPr lang="en-GB" sz="4000" b="1" dirty="0" smtClean="0">
                <a:solidFill>
                  <a:schemeClr val="tx1"/>
                </a:solidFill>
              </a:rPr>
            </a:br>
            <a:r>
              <a:rPr lang="en-GB" sz="4000" b="1" dirty="0" err="1" smtClean="0">
                <a:solidFill>
                  <a:schemeClr val="tx1"/>
                </a:solidFill>
              </a:rPr>
              <a:t>Klingt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logisch</a:t>
            </a:r>
            <a:r>
              <a:rPr lang="en-GB" sz="4000" b="1" dirty="0" smtClean="0">
                <a:solidFill>
                  <a:schemeClr val="tx1"/>
                </a:solidFill>
              </a:rPr>
              <a:t>...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That’s right... It sounds logical enough...</a:t>
            </a:r>
          </a:p>
        </p:txBody>
      </p:sp>
      <p:pic>
        <p:nvPicPr>
          <p:cNvPr id="10" name="GEGRGermanPossessives Genitive 10.wav">
            <a:hlinkClick r:id="" action="ppaction://media"/>
          </p:cNvPr>
          <p:cNvPicPr>
            <a:picLocks noRot="1" noChangeAspect="1"/>
          </p:cNvPicPr>
          <p:nvPr>
            <a:wavAudioFile r:embed="rId1" name="GEGRGermanPossessives Genitive 10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grykitchen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643688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500437"/>
            <a:ext cx="2344476" cy="1558006"/>
          </a:xfrm>
          <a:prstGeom prst="rect">
            <a:avLst/>
          </a:prstGeom>
        </p:spPr>
      </p:pic>
      <p:pic>
        <p:nvPicPr>
          <p:cNvPr id="8" name="Picture 7" descr="angrytoasterbrow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500438"/>
            <a:ext cx="2344476" cy="1558006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571736" y="214290"/>
            <a:ext cx="4357718" cy="2071702"/>
          </a:xfrm>
          <a:prstGeom prst="wedgeRoundRectCallout">
            <a:avLst>
              <a:gd name="adj1" fmla="val -41062"/>
              <a:gd name="adj2" fmla="val 84135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Wohin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wollte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nochmal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gehen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Where did I want to go again?</a:t>
            </a:r>
          </a:p>
        </p:txBody>
      </p:sp>
      <p:pic>
        <p:nvPicPr>
          <p:cNvPr id="10" name="GEGRGermanPossessives Genitive 11.wav">
            <a:hlinkClick r:id="" action="ppaction://media"/>
          </p:cNvPr>
          <p:cNvPicPr>
            <a:picLocks noRot="1" noChangeAspect="1"/>
          </p:cNvPicPr>
          <p:nvPr>
            <a:wavAudioFile r:embed="rId1" name="GEGRGermanPossessives Genitive 11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8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grykitchen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643688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500437"/>
            <a:ext cx="2344476" cy="1558006"/>
          </a:xfrm>
          <a:prstGeom prst="rect">
            <a:avLst/>
          </a:prstGeom>
        </p:spPr>
      </p:pic>
      <p:pic>
        <p:nvPicPr>
          <p:cNvPr id="8" name="Picture 7" descr="angrytoasterbrow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500826" y="3500438"/>
            <a:ext cx="2344476" cy="1558006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1428728" y="214290"/>
            <a:ext cx="6357982" cy="2428892"/>
          </a:xfrm>
          <a:prstGeom prst="wedgeRoundRectCallout">
            <a:avLst>
              <a:gd name="adj1" fmla="val 34044"/>
              <a:gd name="adj2" fmla="val 81347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Keine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Ahnung</a:t>
            </a:r>
            <a:r>
              <a:rPr lang="en-GB" sz="4000" b="1" dirty="0" smtClean="0">
                <a:solidFill>
                  <a:schemeClr val="tx1"/>
                </a:solidFill>
              </a:rPr>
              <a:t>. </a:t>
            </a:r>
            <a:br>
              <a:rPr lang="en-GB" sz="4000" b="1" dirty="0" smtClean="0">
                <a:solidFill>
                  <a:schemeClr val="tx1"/>
                </a:solidFill>
              </a:rPr>
            </a:br>
            <a:r>
              <a:rPr lang="en-GB" sz="4000" b="1" dirty="0" err="1" smtClean="0">
                <a:solidFill>
                  <a:schemeClr val="tx1"/>
                </a:solidFill>
              </a:rPr>
              <a:t>Aber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weißt</a:t>
            </a:r>
            <a:r>
              <a:rPr lang="en-GB" sz="4000" b="1" dirty="0" smtClean="0">
                <a:solidFill>
                  <a:schemeClr val="tx1"/>
                </a:solidFill>
              </a:rPr>
              <a:t> du was? </a:t>
            </a:r>
            <a:br>
              <a:rPr lang="en-GB" sz="4000" b="1" dirty="0" smtClean="0">
                <a:solidFill>
                  <a:schemeClr val="tx1"/>
                </a:solidFill>
              </a:rPr>
            </a:br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besuche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heute</a:t>
            </a:r>
            <a:r>
              <a:rPr lang="en-GB" sz="4000" b="1" dirty="0" smtClean="0">
                <a:solidFill>
                  <a:schemeClr val="tx1"/>
                </a:solidFill>
              </a:rPr>
              <a:t> mal den </a:t>
            </a:r>
            <a:r>
              <a:rPr lang="en-GB" sz="4000" b="1" dirty="0" err="1" smtClean="0">
                <a:solidFill>
                  <a:schemeClr val="tx1"/>
                </a:solidFill>
              </a:rPr>
              <a:t>Sohn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rgbClr val="FF0000"/>
                </a:solidFill>
              </a:rPr>
              <a:t>meines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Vaters</a:t>
            </a:r>
            <a:r>
              <a:rPr lang="en-GB" sz="4000" b="1" dirty="0" smtClean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00"/>
              </a:lnSpc>
            </a:pPr>
            <a:r>
              <a:rPr lang="en-GB" sz="3600" b="1" dirty="0" smtClean="0">
                <a:solidFill>
                  <a:schemeClr val="tx1"/>
                </a:solidFill>
              </a:rPr>
              <a:t>No idea. But you know what? </a:t>
            </a:r>
            <a:br>
              <a:rPr lang="en-GB" sz="3600" b="1" dirty="0" smtClean="0">
                <a:solidFill>
                  <a:schemeClr val="tx1"/>
                </a:solidFill>
              </a:rPr>
            </a:br>
            <a:r>
              <a:rPr lang="en-GB" sz="3600" b="1" dirty="0" smtClean="0">
                <a:solidFill>
                  <a:schemeClr val="tx1"/>
                </a:solidFill>
              </a:rPr>
              <a:t>I’m going to visit my father’s son today!</a:t>
            </a:r>
          </a:p>
        </p:txBody>
      </p:sp>
      <p:pic>
        <p:nvPicPr>
          <p:cNvPr id="10" name="GEGRGermanPossessives Genitive 12.wav">
            <a:hlinkClick r:id="" action="ppaction://media"/>
          </p:cNvPr>
          <p:cNvPicPr>
            <a:picLocks noRot="1" noChangeAspect="1"/>
          </p:cNvPicPr>
          <p:nvPr>
            <a:wavAudioFile r:embed="rId1" name="GEGRGermanPossessives Genitive 12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13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69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32" y="0"/>
            <a:ext cx="9144032" cy="6858024"/>
            <a:chOff x="-32" y="0"/>
            <a:chExt cx="9144032" cy="6858024"/>
          </a:xfrm>
        </p:grpSpPr>
        <p:pic>
          <p:nvPicPr>
            <p:cNvPr id="6" name="Picture 5" descr="angrykitchen.bmp"/>
            <p:cNvPicPr>
              <a:picLocks noChangeAspect="1"/>
            </p:cNvPicPr>
            <p:nvPr/>
          </p:nvPicPr>
          <p:blipFill>
            <a:blip r:embed="rId3" cstate="print">
              <a:lum bright="70000" contrast="-70000"/>
            </a:blip>
            <a:stretch>
              <a:fillRect/>
            </a:stretch>
          </p:blipFill>
          <p:spPr>
            <a:xfrm>
              <a:off x="0" y="0"/>
              <a:ext cx="9144000" cy="6643688"/>
            </a:xfrm>
            <a:prstGeom prst="rect">
              <a:avLst/>
            </a:prstGeom>
          </p:spPr>
        </p:pic>
        <p:pic>
          <p:nvPicPr>
            <p:cNvPr id="9" name="Picture 8" descr="angrykitchen.bmp"/>
            <p:cNvPicPr>
              <a:picLocks noChangeAspect="1"/>
            </p:cNvPicPr>
            <p:nvPr/>
          </p:nvPicPr>
          <p:blipFill>
            <a:blip r:embed="rId3" cstate="print">
              <a:lum bright="70000" contrast="-70000"/>
            </a:blip>
            <a:srcRect t="93548"/>
            <a:stretch>
              <a:fillRect/>
            </a:stretch>
          </p:blipFill>
          <p:spPr>
            <a:xfrm>
              <a:off x="-32" y="6429396"/>
              <a:ext cx="9144000" cy="428628"/>
            </a:xfrm>
            <a:prstGeom prst="rect">
              <a:avLst/>
            </a:prstGeom>
          </p:spPr>
        </p:pic>
      </p:grpSp>
      <p:pic>
        <p:nvPicPr>
          <p:cNvPr id="7" name="Picture 6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8" name="Picture 7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flipH="1">
            <a:off x="6500826" y="3500438"/>
            <a:ext cx="2344476" cy="155800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GB" b="1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Genitiv</a:t>
            </a:r>
            <a:r>
              <a:rPr lang="en-GB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– Possessive Pronouns</a:t>
            </a:r>
            <a:endParaRPr lang="en-GB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1406" y="1500174"/>
            <a:ext cx="5214974" cy="4525963"/>
          </a:xfrm>
        </p:spPr>
        <p:txBody>
          <a:bodyPr>
            <a:noAutofit/>
          </a:bodyPr>
          <a:lstStyle/>
          <a:p>
            <a:pPr>
              <a:lnSpc>
                <a:spcPts val="4600"/>
              </a:lnSpc>
              <a:spcBef>
                <a:spcPts val="0"/>
              </a:spcBef>
              <a:buNone/>
            </a:pPr>
            <a:endParaRPr lang="en-GB" sz="3600" b="1" dirty="0" smtClean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lnSpc>
                <a:spcPts val="4600"/>
              </a:lnSpc>
              <a:spcBef>
                <a:spcPts val="0"/>
              </a:spcBef>
              <a:buNone/>
            </a:pPr>
            <a:r>
              <a:rPr lang="en-GB" sz="36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My</a:t>
            </a:r>
            <a:r>
              <a:rPr lang="en-GB" sz="36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mother’s daughter</a:t>
            </a:r>
          </a:p>
          <a:p>
            <a:pPr>
              <a:lnSpc>
                <a:spcPts val="4600"/>
              </a:lnSpc>
              <a:spcBef>
                <a:spcPts val="0"/>
              </a:spcBef>
              <a:buNone/>
            </a:pPr>
            <a:r>
              <a:rPr lang="en-GB" sz="36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Your</a:t>
            </a:r>
            <a:r>
              <a:rPr lang="en-GB" sz="36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mother’s daughter</a:t>
            </a:r>
          </a:p>
          <a:p>
            <a:pPr>
              <a:lnSpc>
                <a:spcPts val="4600"/>
              </a:lnSpc>
              <a:spcBef>
                <a:spcPts val="0"/>
              </a:spcBef>
              <a:buNone/>
            </a:pPr>
            <a:r>
              <a:rPr lang="en-GB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His/Her</a:t>
            </a:r>
            <a:r>
              <a:rPr lang="en-GB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mother’s daughter</a:t>
            </a:r>
          </a:p>
          <a:p>
            <a:pPr>
              <a:lnSpc>
                <a:spcPts val="4600"/>
              </a:lnSpc>
              <a:spcBef>
                <a:spcPts val="0"/>
              </a:spcBef>
              <a:buNone/>
            </a:pPr>
            <a:r>
              <a:rPr lang="en-GB" sz="36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Our</a:t>
            </a:r>
            <a:r>
              <a:rPr lang="en-GB" sz="36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mother’s daughter</a:t>
            </a:r>
          </a:p>
          <a:p>
            <a:pPr>
              <a:lnSpc>
                <a:spcPts val="4600"/>
              </a:lnSpc>
              <a:spcBef>
                <a:spcPts val="0"/>
              </a:spcBef>
              <a:buNone/>
            </a:pPr>
            <a:r>
              <a:rPr lang="en-GB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Your</a:t>
            </a:r>
            <a:r>
              <a:rPr lang="en-GB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(pl.) mother’s daughter</a:t>
            </a:r>
            <a:endParaRPr lang="en-GB" b="1" dirty="0" smtClean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lnSpc>
                <a:spcPts val="4600"/>
              </a:lnSpc>
              <a:spcBef>
                <a:spcPts val="0"/>
              </a:spcBef>
              <a:buNone/>
            </a:pPr>
            <a:r>
              <a:rPr lang="en-GB" sz="36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Their</a:t>
            </a:r>
            <a:r>
              <a:rPr lang="en-GB" sz="36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mother’s daughter</a:t>
            </a:r>
          </a:p>
          <a:p>
            <a:pPr>
              <a:lnSpc>
                <a:spcPts val="4600"/>
              </a:lnSpc>
              <a:spcBef>
                <a:spcPts val="0"/>
              </a:spcBef>
              <a:buNone/>
            </a:pPr>
            <a:endParaRPr lang="en-GB" sz="36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5000628" y="1500174"/>
            <a:ext cx="4900618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3800" b="1" i="0" u="none" strike="noStrike" kern="1200" cap="none" spc="0" normalizeH="0" baseline="0" noProof="0" dirty="0" smtClean="0">
                <a:ln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Die </a:t>
            </a:r>
            <a:r>
              <a:rPr kumimoji="0" lang="en-GB" sz="3800" b="1" i="0" u="none" strike="noStrike" kern="1200" cap="none" spc="0" normalizeH="0" baseline="0" noProof="0" dirty="0" err="1" smtClean="0">
                <a:ln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Tochter</a:t>
            </a:r>
            <a:r>
              <a:rPr kumimoji="0" lang="en-GB" sz="3800" b="1" i="0" u="none" strike="noStrike" kern="1200" cap="none" spc="0" normalizeH="0" baseline="0" noProof="0" dirty="0" smtClean="0">
                <a:ln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...</a:t>
            </a:r>
          </a:p>
          <a:p>
            <a:pPr marL="342900" marR="0" lvl="0" indent="-342900" algn="l" defTabSz="914400" rtl="0" eaLnBrk="1" fontAlgn="auto" latinLnBrk="0" hangingPunct="1">
              <a:lnSpc>
                <a:spcPts val="46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38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</a:t>
            </a:r>
            <a:r>
              <a:rPr kumimoji="0" lang="en-GB" sz="3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ein</a:t>
            </a:r>
            <a:r>
              <a:rPr kumimoji="0" lang="en-GB" sz="38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er</a:t>
            </a:r>
            <a:r>
              <a:rPr kumimoji="0" lang="en-GB" sz="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3800" b="1" i="0" u="none" strike="noStrike" kern="1200" cap="none" spc="0" normalizeH="0" baseline="0" noProof="0" dirty="0" smtClean="0">
                <a:ln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Mutter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38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dein</a:t>
            </a:r>
            <a:r>
              <a:rPr lang="en-GB" sz="3800" b="1" u="sng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er</a:t>
            </a:r>
            <a:r>
              <a:rPr lang="en-GB" sz="38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38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Mutter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38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</a:t>
            </a:r>
            <a:r>
              <a:rPr kumimoji="0" lang="en-GB" sz="3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ein</a:t>
            </a:r>
            <a:r>
              <a:rPr kumimoji="0" lang="en-GB" sz="3800" b="1" i="0" u="sng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er</a:t>
            </a:r>
            <a:r>
              <a:rPr kumimoji="0" lang="en-GB" sz="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lang="en-GB" sz="38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</a:t>
            </a:r>
            <a:r>
              <a:rPr kumimoji="0" lang="en-GB" sz="3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hr</a:t>
            </a:r>
            <a:r>
              <a:rPr kumimoji="0" lang="en-GB" sz="38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er</a:t>
            </a:r>
            <a:r>
              <a:rPr kumimoji="0" lang="en-GB" sz="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3800" b="1" i="0" u="none" strike="noStrike" kern="1200" cap="none" spc="0" normalizeH="0" baseline="0" noProof="0" dirty="0" smtClean="0">
                <a:ln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Mutter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38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unser</a:t>
            </a:r>
            <a:r>
              <a:rPr lang="en-GB" sz="3800" b="1" u="sng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er</a:t>
            </a:r>
            <a:r>
              <a:rPr lang="en-GB" sz="38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38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Mutter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38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</a:t>
            </a:r>
            <a:r>
              <a:rPr kumimoji="0" lang="en-GB" sz="3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ur</a:t>
            </a:r>
            <a:r>
              <a:rPr kumimoji="0" lang="en-GB" sz="38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er</a:t>
            </a:r>
            <a:r>
              <a:rPr kumimoji="0" lang="en-GB" sz="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3800" b="1" i="0" u="none" strike="noStrike" kern="1200" cap="none" spc="0" normalizeH="0" baseline="0" noProof="0" dirty="0" smtClean="0">
                <a:ln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Mutter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38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ihr</a:t>
            </a:r>
            <a:r>
              <a:rPr lang="en-GB" sz="3800" b="1" u="sng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er</a:t>
            </a:r>
            <a:r>
              <a:rPr lang="en-GB" sz="38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38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Mutter</a:t>
            </a:r>
            <a:endParaRPr kumimoji="0" lang="en-GB" sz="3800" b="1" i="0" u="none" strike="noStrike" kern="1200" cap="none" spc="0" normalizeH="0" baseline="0" noProof="0" dirty="0" smtClean="0">
              <a:ln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GEGRGermanPossessives Genitive 13.wav">
            <a:hlinkClick r:id="" action="ppaction://media"/>
          </p:cNvPr>
          <p:cNvPicPr>
            <a:picLocks noRot="1" noChangeAspect="1"/>
          </p:cNvPicPr>
          <p:nvPr>
            <a:wavAudioFile r:embed="rId1" name="GEGRGermanPossessives Genitive 13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32" y="0"/>
            <a:ext cx="9144032" cy="6858024"/>
            <a:chOff x="-32" y="0"/>
            <a:chExt cx="9144032" cy="6858024"/>
          </a:xfrm>
        </p:grpSpPr>
        <p:pic>
          <p:nvPicPr>
            <p:cNvPr id="7" name="Picture 6" descr="angrykitchen.bmp"/>
            <p:cNvPicPr>
              <a:picLocks noChangeAspect="1"/>
            </p:cNvPicPr>
            <p:nvPr/>
          </p:nvPicPr>
          <p:blipFill>
            <a:blip r:embed="rId3" cstate="print">
              <a:lum bright="70000" contrast="-70000"/>
            </a:blip>
            <a:stretch>
              <a:fillRect/>
            </a:stretch>
          </p:blipFill>
          <p:spPr>
            <a:xfrm>
              <a:off x="0" y="0"/>
              <a:ext cx="9144000" cy="6643688"/>
            </a:xfrm>
            <a:prstGeom prst="rect">
              <a:avLst/>
            </a:prstGeom>
          </p:spPr>
        </p:pic>
        <p:pic>
          <p:nvPicPr>
            <p:cNvPr id="8" name="Picture 7" descr="angrykitchen.bmp"/>
            <p:cNvPicPr>
              <a:picLocks noChangeAspect="1"/>
            </p:cNvPicPr>
            <p:nvPr/>
          </p:nvPicPr>
          <p:blipFill>
            <a:blip r:embed="rId3" cstate="print">
              <a:lum bright="70000" contrast="-70000"/>
            </a:blip>
            <a:srcRect t="93548"/>
            <a:stretch>
              <a:fillRect/>
            </a:stretch>
          </p:blipFill>
          <p:spPr>
            <a:xfrm>
              <a:off x="-32" y="6429396"/>
              <a:ext cx="9144000" cy="428628"/>
            </a:xfrm>
            <a:prstGeom prst="rect">
              <a:avLst/>
            </a:prstGeom>
          </p:spPr>
        </p:pic>
      </p:grpSp>
      <p:pic>
        <p:nvPicPr>
          <p:cNvPr id="9" name="Picture 8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10" name="Picture 9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flipH="1">
            <a:off x="6500826" y="3500438"/>
            <a:ext cx="2344476" cy="155800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Genitiv</a:t>
            </a:r>
            <a:r>
              <a:rPr lang="en-GB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– Possessive Pronouns</a:t>
            </a:r>
            <a:endParaRPr lang="en-GB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1438" y="1689119"/>
            <a:ext cx="4786314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endParaRPr lang="en-GB" sz="4000" dirty="0" smtClean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spcBef>
                <a:spcPts val="0"/>
              </a:spcBef>
              <a:buNone/>
            </a:pPr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My</a:t>
            </a:r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father’s son</a:t>
            </a:r>
          </a:p>
          <a:p>
            <a:pPr>
              <a:spcBef>
                <a:spcPts val="0"/>
              </a:spcBef>
              <a:buNone/>
            </a:pPr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Your</a:t>
            </a:r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father’s son</a:t>
            </a:r>
          </a:p>
          <a:p>
            <a:pPr>
              <a:spcBef>
                <a:spcPts val="0"/>
              </a:spcBef>
              <a:buNone/>
            </a:pPr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His/Her</a:t>
            </a:r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father’s son</a:t>
            </a:r>
          </a:p>
          <a:p>
            <a:pPr>
              <a:spcBef>
                <a:spcPts val="0"/>
              </a:spcBef>
              <a:buNone/>
            </a:pPr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Our</a:t>
            </a:r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father’s son</a:t>
            </a:r>
          </a:p>
          <a:p>
            <a:pPr>
              <a:spcBef>
                <a:spcPts val="0"/>
              </a:spcBef>
              <a:buNone/>
            </a:pPr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Your</a:t>
            </a:r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(pl.) father’s son</a:t>
            </a:r>
            <a:endParaRPr lang="en-GB" sz="4000" b="1" dirty="0" smtClean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spcBef>
                <a:spcPts val="0"/>
              </a:spcBef>
              <a:buNone/>
            </a:pPr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Their</a:t>
            </a:r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father’s son</a:t>
            </a:r>
          </a:p>
          <a:p>
            <a:pPr>
              <a:spcBef>
                <a:spcPts val="0"/>
              </a:spcBef>
              <a:buNone/>
            </a:pPr>
            <a:endParaRPr lang="en-GB" sz="40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4786346" y="1643050"/>
            <a:ext cx="4286248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err="1" smtClean="0">
                <a:ln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Der</a:t>
            </a:r>
            <a:r>
              <a:rPr kumimoji="0" lang="en-GB" sz="4000" b="1" i="0" u="none" strike="noStrike" kern="1200" cap="none" spc="0" normalizeH="0" noProof="0" dirty="0" smtClean="0">
                <a:ln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noProof="0" dirty="0" err="1" smtClean="0">
                <a:ln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Sohn</a:t>
            </a: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...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</a:t>
            </a:r>
            <a:r>
              <a:rPr kumimoji="0" lang="en-GB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ein</a:t>
            </a:r>
            <a:r>
              <a:rPr kumimoji="0" lang="en-GB" sz="4000" b="1" u="sng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es</a:t>
            </a: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 smtClean="0">
                <a:ln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Vaters</a:t>
            </a:r>
            <a:endParaRPr kumimoji="0" lang="en-GB" sz="4000" b="1" i="0" u="none" strike="noStrike" kern="1200" cap="none" spc="0" normalizeH="0" baseline="0" noProof="0" dirty="0" smtClean="0">
              <a:ln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dein</a:t>
            </a:r>
            <a:r>
              <a:rPr lang="en-GB" sz="4000" b="1" u="sng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es</a:t>
            </a:r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Vaters</a:t>
            </a:r>
            <a:endParaRPr lang="en-GB" sz="4000" b="1" dirty="0" smtClean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</a:t>
            </a:r>
            <a:r>
              <a:rPr kumimoji="0" lang="en-GB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ein</a:t>
            </a:r>
            <a:r>
              <a:rPr kumimoji="0" lang="en-GB" sz="40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es</a:t>
            </a: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</a:t>
            </a:r>
            <a:r>
              <a:rPr kumimoji="0" lang="en-GB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hr</a:t>
            </a:r>
            <a:r>
              <a:rPr kumimoji="0" lang="en-GB" sz="40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es</a:t>
            </a: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 smtClean="0">
                <a:ln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Vaters</a:t>
            </a:r>
            <a:endParaRPr kumimoji="0" lang="en-GB" sz="4000" b="1" i="0" u="none" strike="noStrike" kern="1200" cap="none" spc="0" normalizeH="0" baseline="0" noProof="0" dirty="0" smtClean="0">
              <a:ln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unser</a:t>
            </a:r>
            <a:r>
              <a:rPr lang="en-GB" sz="4000" b="1" u="sng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es</a:t>
            </a:r>
            <a:r>
              <a:rPr lang="en-GB" sz="4000" b="1" u="sng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Vaters</a:t>
            </a:r>
            <a:endParaRPr lang="en-GB" sz="4000" b="1" dirty="0" smtClean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</a:t>
            </a:r>
            <a:r>
              <a:rPr kumimoji="0" lang="en-GB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ur</a:t>
            </a:r>
            <a:r>
              <a:rPr kumimoji="0" lang="en-GB" sz="40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es</a:t>
            </a: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 smtClean="0">
                <a:ln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Vaters</a:t>
            </a:r>
            <a:endParaRPr kumimoji="0" lang="en-GB" sz="4000" b="1" i="0" u="none" strike="noStrike" kern="1200" cap="none" spc="0" normalizeH="0" baseline="0" noProof="0" dirty="0" smtClean="0">
              <a:ln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ihr</a:t>
            </a:r>
            <a:r>
              <a:rPr lang="en-GB" sz="4000" b="1" u="sng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es</a:t>
            </a:r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Vaters</a:t>
            </a:r>
            <a:endParaRPr lang="en-GB" sz="4000" b="1" dirty="0" smtClean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4000" b="1" i="0" u="none" strike="noStrike" kern="1200" cap="none" spc="0" normalizeH="0" baseline="0" noProof="0" dirty="0" smtClean="0">
              <a:ln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GEGRGermanPossessives Genitive 14.wav">
            <a:hlinkClick r:id="" action="ppaction://media"/>
          </p:cNvPr>
          <p:cNvPicPr>
            <a:picLocks noRot="1" noChangeAspect="1"/>
          </p:cNvPicPr>
          <p:nvPr>
            <a:wavAudioFile r:embed="rId1" name="GEGRGermanPossessives Genitive 14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-32" y="0"/>
            <a:ext cx="9144032" cy="6858024"/>
            <a:chOff x="-32" y="0"/>
            <a:chExt cx="9144032" cy="6858024"/>
          </a:xfrm>
        </p:grpSpPr>
        <p:pic>
          <p:nvPicPr>
            <p:cNvPr id="28" name="Picture 27" descr="angrykitchen.bmp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</a:blip>
            <a:stretch>
              <a:fillRect/>
            </a:stretch>
          </p:blipFill>
          <p:spPr>
            <a:xfrm>
              <a:off x="0" y="0"/>
              <a:ext cx="9144000" cy="6643688"/>
            </a:xfrm>
            <a:prstGeom prst="rect">
              <a:avLst/>
            </a:prstGeom>
          </p:spPr>
        </p:pic>
        <p:pic>
          <p:nvPicPr>
            <p:cNvPr id="29" name="Picture 28" descr="angrykitchen.bmp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</a:blip>
            <a:srcRect t="93548"/>
            <a:stretch>
              <a:fillRect/>
            </a:stretch>
          </p:blipFill>
          <p:spPr>
            <a:xfrm>
              <a:off x="-32" y="6429396"/>
              <a:ext cx="9144000" cy="428628"/>
            </a:xfrm>
            <a:prstGeom prst="rect">
              <a:avLst/>
            </a:prstGeom>
          </p:spPr>
        </p:pic>
      </p:grpSp>
      <p:pic>
        <p:nvPicPr>
          <p:cNvPr id="30" name="Picture 29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357158" y="2428868"/>
            <a:ext cx="2995073" cy="3305169"/>
          </a:xfrm>
          <a:prstGeom prst="rect">
            <a:avLst/>
          </a:prstGeom>
        </p:spPr>
      </p:pic>
      <p:pic>
        <p:nvPicPr>
          <p:cNvPr id="31" name="Picture 30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flipH="1">
            <a:off x="6500826" y="3500438"/>
            <a:ext cx="2344476" cy="1558006"/>
          </a:xfrm>
          <a:prstGeom prst="rect">
            <a:avLst/>
          </a:prstGeom>
        </p:spPr>
      </p:pic>
      <p:pic>
        <p:nvPicPr>
          <p:cNvPr id="26" name="Picture 25" descr="spanishham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96778" y="428604"/>
            <a:ext cx="3400326" cy="37523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  <a:endParaRPr lang="en-GB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252472"/>
            <a:ext cx="914397" cy="607656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474906"/>
            <a:ext cx="1262059" cy="1392726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11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2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94899" y="-1500222"/>
            <a:ext cx="1697077" cy="1127827"/>
          </a:xfrm>
          <a:prstGeom prst="rect">
            <a:avLst/>
          </a:prstGeom>
        </p:spPr>
      </p:pic>
      <p:pic>
        <p:nvPicPr>
          <p:cNvPr id="16" name="Picture 15" descr="mrcalmchop.bmp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4643438" y="-1688604"/>
            <a:ext cx="889579" cy="591163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819437" y="2004261"/>
            <a:ext cx="2819437" cy="1873638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6630390"/>
            <a:ext cx="2419350" cy="1607763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276644"/>
            <a:ext cx="1500198" cy="996946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7404680"/>
            <a:ext cx="1365577" cy="150696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20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21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0" name="Picture 19" descr="mrcalmchop.bmp"/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3702" y="7760181"/>
            <a:ext cx="889579" cy="981681"/>
          </a:xfrm>
          <a:prstGeom prst="rect">
            <a:avLst/>
          </a:prstGeom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23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64861">
            <a:off x="-1733678" y="3024547"/>
            <a:ext cx="1643063" cy="1813178"/>
          </a:xfrm>
          <a:prstGeom prst="rect">
            <a:avLst/>
          </a:prstGeom>
        </p:spPr>
      </p:pic>
      <p:pic>
        <p:nvPicPr>
          <p:cNvPr id="25" name="Picture 24" descr="angrycarrotface.bmp"/>
          <p:cNvPicPr>
            <a:picLocks noChangeAspect="1"/>
          </p:cNvPicPr>
          <p:nvPr/>
        </p:nvPicPr>
        <p:blipFill>
          <a:blip r:embed="rId2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44" y="-1413303"/>
            <a:ext cx="914397" cy="1009069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" y="-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4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49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39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4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" y="-73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6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" y="49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3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50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5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2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4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2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4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492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3.61111E-6 7.40741E-7 C -0.08282 -0.00116 -0.16563 -0.00232 -0.22084 0.025 C -0.27605 0.05231 -0.31563 0.11435 -0.33125 0.16389 C -0.34688 0.21343 -0.33125 0.28009 -0.31493 0.32222 C -0.29844 0.36435 -0.25608 0.39907 -0.23264 0.41667 C -0.2092 0.43426 -0.20677 0.42546 -0.17396 0.42778 C -0.14098 0.43009 -0.0882 0.43032 -0.03525 0.43055 " pathEditMode="relative" rAng="0" ptsTypes="aaaaaaA">
                                      <p:cBhvr>
                                        <p:cTn id="8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" y="216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8" presetClass="emph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Rot by="-10800000">
                                      <p:cBhvr>
                                        <p:cTn id="8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9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0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-7.40741E-7 L -0.00121 1.53241 " pathEditMode="relative" rAng="0" ptsTypes="AA">
                                      <p:cBhvr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66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100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Motion origin="layout" path="M -3.61111E-6 7.40741E-7 L 0.00052 -1.51157 " pathEditMode="relative" rAng="0" ptsTypes="AA">
                                      <p:cBhvr>
                                        <p:cTn id="10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6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196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4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270</Words>
  <Application>Microsoft Office PowerPoint</Application>
  <PresentationFormat>On-screen Show (4:3)</PresentationFormat>
  <Paragraphs>59</Paragraphs>
  <Slides>15</Slides>
  <Notes>1</Notes>
  <HiddenSlides>0</HiddenSlides>
  <MMClips>16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Larissa-Design</vt:lpstr>
      <vt:lpstr>Family Matters...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Genitiv – Possessive Pronouns</vt:lpstr>
      <vt:lpstr>Genitiv – Possessive Pronouns</vt:lpstr>
      <vt:lpstr>Join us again!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Possessives Genitive</dc:title>
  <dc:creator>Tobias</dc:creator>
  <cp:lastModifiedBy>David Wilson</cp:lastModifiedBy>
  <cp:revision>44</cp:revision>
  <dcterms:created xsi:type="dcterms:W3CDTF">2010-04-20T09:24:22Z</dcterms:created>
  <dcterms:modified xsi:type="dcterms:W3CDTF">2010-06-18T08:37:59Z</dcterms:modified>
</cp:coreProperties>
</file>