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5" r:id="rId2"/>
    <p:sldId id="316" r:id="rId3"/>
    <p:sldId id="317" r:id="rId4"/>
    <p:sldId id="265" r:id="rId5"/>
    <p:sldId id="301" r:id="rId6"/>
    <p:sldId id="321" r:id="rId7"/>
    <p:sldId id="304" r:id="rId8"/>
    <p:sldId id="322" r:id="rId9"/>
    <p:sldId id="303" r:id="rId10"/>
    <p:sldId id="323" r:id="rId11"/>
    <p:sldId id="302" r:id="rId12"/>
    <p:sldId id="258" r:id="rId13"/>
    <p:sldId id="308" r:id="rId14"/>
    <p:sldId id="318" r:id="rId15"/>
    <p:sldId id="309" r:id="rId16"/>
    <p:sldId id="319" r:id="rId17"/>
    <p:sldId id="310" r:id="rId18"/>
    <p:sldId id="320" r:id="rId19"/>
    <p:sldId id="311" r:id="rId20"/>
    <p:sldId id="31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42943"/>
    <a:srgbClr val="2019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56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BA57AF7-8F5D-445A-AC4A-8647CB2FF8B9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50D23C4-F7A8-43AE-88C8-5BDD8C05BA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342943"/>
                </a:solidFill>
              </a:rPr>
              <a:t>Did the guided tour come this way? I seem to have lost it…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Führung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den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81C011-858C-4246-A065-1CF1E22ABB3C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b="1" smtClean="0">
                <a:solidFill>
                  <a:srgbClr val="342943"/>
                </a:solidFill>
              </a:rPr>
              <a:t>I haven’t seen it.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CC38B9-2B51-4587-931F-F04271426623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342943"/>
                </a:solidFill>
              </a:rPr>
              <a:t>Did the guided tour come this way? I seem to have lost it…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Führung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den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81C011-858C-4246-A065-1CF1E22ABB3C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It went that way.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0130BC-2557-4E38-AC41-21ED3B723C94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342943"/>
                </a:solidFill>
              </a:rPr>
              <a:t>Did the guided tour come this way? I seem to have lost it…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Führung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den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81C011-858C-4246-A065-1CF1E22ABB3C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b="1" smtClean="0">
                <a:solidFill>
                  <a:srgbClr val="342943"/>
                </a:solidFill>
              </a:rPr>
              <a:t>I have no idea</a:t>
            </a:r>
            <a:endParaRPr lang="en-GB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C44ADD-C84B-4E8C-BFE8-22A064503325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342943"/>
                </a:solidFill>
              </a:rPr>
              <a:t>Did the guided tour come this way? I seem to have lost it…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Führung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den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81C011-858C-4246-A065-1CF1E22ABB3C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b="1" smtClean="0">
                <a:solidFill>
                  <a:srgbClr val="342943"/>
                </a:solidFill>
              </a:rPr>
              <a:t>It might have gone down this street.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A794F5-620F-4D19-B15D-3B19E5489868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>
                <a:solidFill>
                  <a:schemeClr val="bg1"/>
                </a:solidFill>
              </a:rPr>
              <a:t>There is one in this shop on the third floor.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949266-157B-4E2D-833F-81E5C7C71516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>
                <a:solidFill>
                  <a:schemeClr val="bg1"/>
                </a:solidFill>
              </a:rPr>
              <a:t>Try the restaurant on the corner.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0923A3-147E-45C1-A504-581FB862988F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>
                <a:solidFill>
                  <a:schemeClr val="bg1"/>
                </a:solidFill>
              </a:rPr>
              <a:t>There’s a public toilet on the next street.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3468BE-9649-442D-80A6-EC13F4861AF2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>
                <a:solidFill>
                  <a:schemeClr val="bg1"/>
                </a:solidFill>
              </a:rPr>
              <a:t>I’m afraid there isn’t one nearby.</a:t>
            </a:r>
          </a:p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DF19004-C513-45F2-91A8-771E7A57AA13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05CC3-27A0-4095-924F-11BC252F2995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F103F-B6C5-463A-9CCF-AD6B33BECE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65158-60F6-4AEF-8B3A-D943EFBEE17A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31A46-EDDD-4A3C-BBC5-4CC51657D6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2DED0-9D74-4F98-8EDD-B6C3723024AF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773E-DB3E-49E5-A0E3-DF171C6EF4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7386B-E5BD-4B3D-97BC-0E8018E7637A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46B7A-4C7F-4F98-A51F-B0DFB02295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412E5-F778-4205-9255-5C18B98D22C5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6971C-ED32-4439-8CE5-EA359062A7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BAD0A-7DD0-41F5-A67E-30EC2A0F8781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69F2B-8BCC-4073-814D-ED8B3228DC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61675-893C-48A5-BDD6-E446E2A95641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62226-C959-4836-A033-FDD1CE8B1D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A5834-02BF-40CF-A4B1-B1258992F0ED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3E860-0F17-4C7F-A9EA-ED771E18B4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DE6-9F20-421E-B787-1F97700325E4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631DE-B1D9-4346-87FE-7D20ED6C71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45584-E4C9-476D-832D-C75748FBD609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93638-75AA-4FD4-90CA-33081CF2F5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E7C4F-A80F-4AAE-90EB-3BA33C352F32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B2BBE-ABBD-45F5-A141-C0A109EC90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A18913-00CF-4BC7-8CE3-C18379AE54BF}" type="datetimeFigureOut">
              <a:rPr lang="en-US"/>
              <a:pPr>
                <a:defRPr/>
              </a:pPr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3D88B1-3C1A-41AE-83D1-5DC0872DCE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6.png"/><Relationship Id="rId3" Type="http://schemas.openxmlformats.org/officeDocument/2006/relationships/audio" Target="../media/audio14.wav"/><Relationship Id="rId7" Type="http://schemas.openxmlformats.org/officeDocument/2006/relationships/image" Target="../media/image24.png"/><Relationship Id="rId12" Type="http://schemas.openxmlformats.org/officeDocument/2006/relationships/image" Target="../media/image3.png"/><Relationship Id="rId2" Type="http://schemas.openxmlformats.org/officeDocument/2006/relationships/audio" Target="file:///\\campus\dept\langctr\ril\resources\German\Audio\Cut%20Audio\GEPHSurvivalAnswers5-13.wav" TargetMode="External"/><Relationship Id="rId1" Type="http://schemas.openxmlformats.org/officeDocument/2006/relationships/audio" Target="../media/audio13.wav"/><Relationship Id="rId6" Type="http://schemas.openxmlformats.org/officeDocument/2006/relationships/image" Target="../media/image10.png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audio" Target="../media/audio16.wav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audio" Target="../media/audio15.wav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</a:t>
            </a:r>
            <a:r>
              <a:rPr lang="en-GB" sz="5400" dirty="0" smtClean="0"/>
              <a:t>5/6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5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35836" y="1357298"/>
            <a:ext cx="26510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Did a guided tour come this way?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</a:t>
            </a:r>
            <a:r>
              <a:rPr lang="en-GB" sz="3600" b="1" dirty="0" smtClean="0">
                <a:solidFill>
                  <a:schemeClr val="tx1"/>
                </a:solidFill>
              </a:rPr>
              <a:t>seem to have lost it…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000364" y="1143004"/>
            <a:ext cx="4143404" cy="4429136"/>
          </a:xfrm>
          <a:prstGeom prst="wedgeRoundRectCallout">
            <a:avLst>
              <a:gd name="adj1" fmla="val -46536"/>
              <a:gd name="adj2" fmla="val 5503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Stadtführung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den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…</a:t>
            </a:r>
            <a:endParaRPr lang="en-GB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4" name="GEPHSurvivalAnswers5-4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4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ular Callout 1"/>
          <p:cNvSpPr/>
          <p:nvPr/>
        </p:nvSpPr>
        <p:spPr>
          <a:xfrm>
            <a:off x="1000101" y="1143000"/>
            <a:ext cx="4572032" cy="1785934"/>
          </a:xfrm>
          <a:prstGeom prst="wedgeRoundRectCallout">
            <a:avLst>
              <a:gd name="adj1" fmla="val 70197"/>
              <a:gd name="adj2" fmla="val 86529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rgbClr val="342943"/>
                </a:solidFill>
              </a:rPr>
              <a:t>Ich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habe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sie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nicht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gesehen</a:t>
            </a:r>
            <a:r>
              <a:rPr lang="en-GB" sz="4000" b="1" dirty="0">
                <a:solidFill>
                  <a:srgbClr val="342943"/>
                </a:solidFill>
              </a:rPr>
              <a:t>.</a:t>
            </a:r>
          </a:p>
        </p:txBody>
      </p:sp>
      <p:pic>
        <p:nvPicPr>
          <p:cNvPr id="19460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7463" y="1152525"/>
            <a:ext cx="2612044" cy="541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84447" y="1142984"/>
            <a:ext cx="2616643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haven’t seen it.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5-5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5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428604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5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35836" y="1357298"/>
            <a:ext cx="26510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Did a guided tour come this way?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</a:t>
            </a:r>
            <a:r>
              <a:rPr lang="en-GB" sz="3600" b="1" dirty="0" smtClean="0">
                <a:solidFill>
                  <a:schemeClr val="tx1"/>
                </a:solidFill>
              </a:rPr>
              <a:t>seem to have lost it…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000364" y="1143004"/>
            <a:ext cx="4143404" cy="4429136"/>
          </a:xfrm>
          <a:prstGeom prst="wedgeRoundRectCallout">
            <a:avLst>
              <a:gd name="adj1" fmla="val -46536"/>
              <a:gd name="adj2" fmla="val 5503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Stadtführung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den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…</a:t>
            </a:r>
            <a:endParaRPr lang="en-GB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4" name="GEPHSurvivalAnswers5-4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4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ular Callout 1"/>
          <p:cNvSpPr/>
          <p:nvPr/>
        </p:nvSpPr>
        <p:spPr>
          <a:xfrm>
            <a:off x="2000233" y="1357313"/>
            <a:ext cx="3786214" cy="1428750"/>
          </a:xfrm>
          <a:prstGeom prst="wedgeRoundRectCallout">
            <a:avLst>
              <a:gd name="adj1" fmla="val 71631"/>
              <a:gd name="adj2" fmla="val 103880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Die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Führung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dort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21508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7462" y="1152525"/>
            <a:ext cx="2577614" cy="5348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18876" y="1142983"/>
            <a:ext cx="2582213" cy="535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It went that way.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5-6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6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357166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9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5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35836" y="1357298"/>
            <a:ext cx="26510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Did a guided tour come this way?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</a:t>
            </a:r>
            <a:r>
              <a:rPr lang="en-GB" sz="3600" b="1" dirty="0" smtClean="0">
                <a:solidFill>
                  <a:schemeClr val="tx1"/>
                </a:solidFill>
              </a:rPr>
              <a:t>seem to have lost it…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000364" y="1143004"/>
            <a:ext cx="4143404" cy="4429136"/>
          </a:xfrm>
          <a:prstGeom prst="wedgeRoundRectCallout">
            <a:avLst>
              <a:gd name="adj1" fmla="val -46536"/>
              <a:gd name="adj2" fmla="val 5503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Stadtführung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den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…</a:t>
            </a:r>
            <a:endParaRPr lang="en-GB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4" name="GEPHSurvivalAnswers5-4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4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ular Callout 1"/>
          <p:cNvSpPr/>
          <p:nvPr/>
        </p:nvSpPr>
        <p:spPr>
          <a:xfrm>
            <a:off x="2928926" y="1428736"/>
            <a:ext cx="3214710" cy="1857388"/>
          </a:xfrm>
          <a:prstGeom prst="wedgeRoundRectCallout">
            <a:avLst>
              <a:gd name="adj1" fmla="val 59957"/>
              <a:gd name="adj2" fmla="val 6186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rgbClr val="342943"/>
                </a:solidFill>
              </a:rPr>
              <a:t>Ich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habe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keine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Ahnung</a:t>
            </a:r>
            <a:r>
              <a:rPr lang="en-GB" sz="4000" b="1" dirty="0">
                <a:solidFill>
                  <a:srgbClr val="342943"/>
                </a:solidFill>
              </a:rPr>
              <a:t>.</a:t>
            </a:r>
          </a:p>
        </p:txBody>
      </p:sp>
      <p:pic>
        <p:nvPicPr>
          <p:cNvPr id="2355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7463" y="1152525"/>
            <a:ext cx="2612044" cy="541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2314" y="1142984"/>
            <a:ext cx="261664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have no idea.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5-7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7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357166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5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35836" y="1357298"/>
            <a:ext cx="26510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Did a guided tour come this way? </a:t>
            </a:r>
            <a:endParaRPr lang="en-GB" sz="3600" b="1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 </a:t>
            </a:r>
            <a:r>
              <a:rPr lang="en-GB" sz="3600" b="1" dirty="0" smtClean="0">
                <a:solidFill>
                  <a:schemeClr val="tx1"/>
                </a:solidFill>
              </a:rPr>
              <a:t>seem to have lost it…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000364" y="1143004"/>
            <a:ext cx="4143404" cy="4429136"/>
          </a:xfrm>
          <a:prstGeom prst="wedgeRoundRectCallout">
            <a:avLst>
              <a:gd name="adj1" fmla="val -46536"/>
              <a:gd name="adj2" fmla="val 5503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die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Stadtführung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hier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entlang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gekommen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aus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den </a:t>
            </a:r>
            <a:r>
              <a:rPr lang="en-GB" sz="4000" b="1" dirty="0" err="1">
                <a:solidFill>
                  <a:schemeClr val="accent4">
                    <a:lumMod val="50000"/>
                  </a:schemeClr>
                </a:solidFill>
              </a:rPr>
              <a:t>Augen</a:t>
            </a:r>
            <a:r>
              <a:rPr lang="en-GB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4">
                    <a:lumMod val="50000"/>
                  </a:schemeClr>
                </a:solidFill>
              </a:rPr>
              <a:t>verloren</a:t>
            </a:r>
            <a:r>
              <a:rPr lang="en-GB" sz="4000" b="1" dirty="0" smtClean="0">
                <a:solidFill>
                  <a:schemeClr val="accent4">
                    <a:lumMod val="50000"/>
                  </a:schemeClr>
                </a:solidFill>
              </a:rPr>
              <a:t>…</a:t>
            </a:r>
            <a:endParaRPr lang="en-GB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4" name="GEPHSurvivalAnswers5-4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4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Nottingham City Centre by Howard.Ge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ular Callout 1"/>
          <p:cNvSpPr/>
          <p:nvPr/>
        </p:nvSpPr>
        <p:spPr>
          <a:xfrm>
            <a:off x="357188" y="1285860"/>
            <a:ext cx="5214944" cy="1857387"/>
          </a:xfrm>
          <a:prstGeom prst="wedgeRoundRectCallout">
            <a:avLst>
              <a:gd name="adj1" fmla="val 67766"/>
              <a:gd name="adj2" fmla="val 67898"/>
              <a:gd name="adj3" fmla="val 16667"/>
            </a:avLst>
          </a:prstGeom>
          <a:solidFill>
            <a:schemeClr val="accent6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rgbClr val="342943"/>
                </a:solidFill>
              </a:rPr>
              <a:t>Vielleicht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ist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sie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diese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Straße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hinunter</a:t>
            </a:r>
            <a:r>
              <a:rPr lang="en-GB" sz="4000" b="1" dirty="0">
                <a:solidFill>
                  <a:srgbClr val="342943"/>
                </a:solidFill>
              </a:rPr>
              <a:t> </a:t>
            </a:r>
            <a:r>
              <a:rPr lang="en-GB" sz="4000" b="1" dirty="0" err="1">
                <a:solidFill>
                  <a:srgbClr val="342943"/>
                </a:solidFill>
              </a:rPr>
              <a:t>gegangen</a:t>
            </a:r>
            <a:r>
              <a:rPr lang="en-GB" sz="4000" b="1" dirty="0">
                <a:solidFill>
                  <a:srgbClr val="342943"/>
                </a:solidFill>
              </a:rPr>
              <a:t>.</a:t>
            </a:r>
          </a:p>
        </p:txBody>
      </p:sp>
      <p:pic>
        <p:nvPicPr>
          <p:cNvPr id="25604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7462" y="1152525"/>
            <a:ext cx="2508755" cy="520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29322" y="1142984"/>
            <a:ext cx="251335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0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It might have gone down this street.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5-8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8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428604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1472" y="3156213"/>
            <a:ext cx="3000396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3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ity Center by Travel Aficionad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500090"/>
            <a:ext cx="2714644" cy="334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1714500" y="3143250"/>
            <a:ext cx="5000625" cy="2071688"/>
          </a:xfrm>
          <a:prstGeom prst="wedgeRoundRectCallout">
            <a:avLst>
              <a:gd name="adj1" fmla="val -27344"/>
              <a:gd name="adj2" fmla="val -76700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Ich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platze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gleich</a:t>
            </a:r>
            <a:r>
              <a:rPr lang="en-GB" sz="4000" b="1" dirty="0">
                <a:solidFill>
                  <a:schemeClr val="bg1"/>
                </a:solidFill>
              </a:rPr>
              <a:t> – </a:t>
            </a:r>
            <a:r>
              <a:rPr lang="en-GB" sz="4000" b="1" dirty="0" err="1">
                <a:solidFill>
                  <a:schemeClr val="bg1"/>
                </a:solidFill>
              </a:rPr>
              <a:t>Wo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ist</a:t>
            </a:r>
            <a:r>
              <a:rPr lang="en-GB" sz="4000" b="1" dirty="0">
                <a:solidFill>
                  <a:schemeClr val="bg1"/>
                </a:solidFill>
              </a:rPr>
              <a:t> die Toilette?</a:t>
            </a:r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152525"/>
            <a:ext cx="454342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I’m going to burst – where’s the toilet?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5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9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785786" y="3357562"/>
            <a:ext cx="5214945" cy="2214578"/>
          </a:xfrm>
          <a:prstGeom prst="wedgeRoundRectCallout">
            <a:avLst>
              <a:gd name="adj1" fmla="val 65876"/>
              <a:gd name="adj2" fmla="val -60889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bg1"/>
                </a:solidFill>
              </a:rPr>
              <a:t>Es </a:t>
            </a:r>
            <a:r>
              <a:rPr lang="en-GB" sz="4000" b="1" dirty="0" err="1">
                <a:solidFill>
                  <a:schemeClr val="bg1"/>
                </a:solidFill>
              </a:rPr>
              <a:t>gibt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eine</a:t>
            </a:r>
            <a:r>
              <a:rPr lang="en-GB" sz="4000" b="1" dirty="0">
                <a:solidFill>
                  <a:schemeClr val="bg1"/>
                </a:solidFill>
              </a:rPr>
              <a:t> in </a:t>
            </a:r>
            <a:r>
              <a:rPr lang="en-GB" sz="4000" b="1" dirty="0" err="1">
                <a:solidFill>
                  <a:schemeClr val="bg1"/>
                </a:solidFill>
              </a:rPr>
              <a:t>diesem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Geschäft</a:t>
            </a:r>
            <a:r>
              <a:rPr lang="en-GB" sz="4000" b="1" dirty="0">
                <a:solidFill>
                  <a:schemeClr val="bg1"/>
                </a:solidFill>
              </a:rPr>
              <a:t> in </a:t>
            </a:r>
            <a:r>
              <a:rPr lang="en-GB" sz="4000" b="1" dirty="0" err="1">
                <a:solidFill>
                  <a:schemeClr val="bg1"/>
                </a:solidFill>
              </a:rPr>
              <a:t>der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dritten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Etage</a:t>
            </a:r>
            <a:r>
              <a:rPr lang="en-GB" sz="40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8676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286512" y="785794"/>
            <a:ext cx="2503612" cy="519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273489" y="785795"/>
            <a:ext cx="251335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 Diagonal Corner Rectangle 6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There is one in this shop on the third floor.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GEPHSurvivalAnswers5-10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10.wav"/>
          </p:nvPr>
        </p:nvPicPr>
        <p:blipFill>
          <a:blip r:embed="rId7" cstate="screen"/>
          <a:stretch>
            <a:fillRect/>
          </a:stretch>
        </p:blipFill>
        <p:spPr>
          <a:xfrm>
            <a:off x="8643966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ity Center by Travel Aficionad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500090"/>
            <a:ext cx="2714644" cy="334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1714500" y="3143250"/>
            <a:ext cx="5000625" cy="2071688"/>
          </a:xfrm>
          <a:prstGeom prst="wedgeRoundRectCallout">
            <a:avLst>
              <a:gd name="adj1" fmla="val -27344"/>
              <a:gd name="adj2" fmla="val -76700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Ich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platze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gleich</a:t>
            </a:r>
            <a:r>
              <a:rPr lang="en-GB" sz="4000" b="1" dirty="0">
                <a:solidFill>
                  <a:schemeClr val="bg1"/>
                </a:solidFill>
              </a:rPr>
              <a:t> – </a:t>
            </a:r>
            <a:r>
              <a:rPr lang="en-GB" sz="4000" b="1" dirty="0" err="1">
                <a:solidFill>
                  <a:schemeClr val="bg1"/>
                </a:solidFill>
              </a:rPr>
              <a:t>Wo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ist</a:t>
            </a:r>
            <a:r>
              <a:rPr lang="en-GB" sz="4000" b="1" dirty="0">
                <a:solidFill>
                  <a:schemeClr val="bg1"/>
                </a:solidFill>
              </a:rPr>
              <a:t> die Toilette?</a:t>
            </a:r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152525"/>
            <a:ext cx="454342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I’m going to burst – where’s the toilet?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5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9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714385" y="3643314"/>
            <a:ext cx="5214937" cy="2071688"/>
          </a:xfrm>
          <a:prstGeom prst="wedgeRoundRectCallout">
            <a:avLst>
              <a:gd name="adj1" fmla="val 66972"/>
              <a:gd name="adj2" fmla="val -75187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Versuchen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Sie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es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beim</a:t>
            </a:r>
            <a:r>
              <a:rPr lang="en-GB" sz="4000" b="1" dirty="0">
                <a:solidFill>
                  <a:schemeClr val="bg1"/>
                </a:solidFill>
              </a:rPr>
              <a:t> Restaurant an </a:t>
            </a:r>
            <a:r>
              <a:rPr lang="en-GB" sz="4000" b="1" dirty="0" err="1">
                <a:solidFill>
                  <a:schemeClr val="bg1"/>
                </a:solidFill>
              </a:rPr>
              <a:t>der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Ecke</a:t>
            </a:r>
            <a:r>
              <a:rPr lang="en-GB" sz="40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0724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215074" y="642918"/>
            <a:ext cx="2646488" cy="549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215074" y="642918"/>
            <a:ext cx="2646473" cy="549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 Diagonal Corner Rectangle 6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Try the restaurant on the corner.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GEPHSurvivalAnswers5-11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11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ity Center by Travel Aficionad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500090"/>
            <a:ext cx="2714644" cy="334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1714500" y="3143250"/>
            <a:ext cx="5000625" cy="2071688"/>
          </a:xfrm>
          <a:prstGeom prst="wedgeRoundRectCallout">
            <a:avLst>
              <a:gd name="adj1" fmla="val -27344"/>
              <a:gd name="adj2" fmla="val -76700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Ich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platze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gleich</a:t>
            </a:r>
            <a:r>
              <a:rPr lang="en-GB" sz="4000" b="1" dirty="0">
                <a:solidFill>
                  <a:schemeClr val="bg1"/>
                </a:solidFill>
              </a:rPr>
              <a:t> – </a:t>
            </a:r>
            <a:r>
              <a:rPr lang="en-GB" sz="4000" b="1" dirty="0" err="1">
                <a:solidFill>
                  <a:schemeClr val="bg1"/>
                </a:solidFill>
              </a:rPr>
              <a:t>Wo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ist</a:t>
            </a:r>
            <a:r>
              <a:rPr lang="en-GB" sz="4000" b="1" dirty="0">
                <a:solidFill>
                  <a:schemeClr val="bg1"/>
                </a:solidFill>
              </a:rPr>
              <a:t> die Toilette?</a:t>
            </a:r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152525"/>
            <a:ext cx="454342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I’m going to burst – where’s the toilet?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5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9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785786" y="2857496"/>
            <a:ext cx="5286392" cy="2357445"/>
          </a:xfrm>
          <a:prstGeom prst="wedgeRoundRectCallout">
            <a:avLst>
              <a:gd name="adj1" fmla="val 67366"/>
              <a:gd name="adj2" fmla="val -40190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>
                <a:solidFill>
                  <a:schemeClr val="bg1"/>
                </a:solidFill>
              </a:rPr>
              <a:t>Es </a:t>
            </a:r>
            <a:r>
              <a:rPr lang="en-GB" sz="4000" b="1" dirty="0" err="1">
                <a:solidFill>
                  <a:schemeClr val="bg1"/>
                </a:solidFill>
              </a:rPr>
              <a:t>gibt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eine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öffentliche</a:t>
            </a:r>
            <a:r>
              <a:rPr lang="en-GB" sz="4000" b="1" dirty="0">
                <a:solidFill>
                  <a:schemeClr val="bg1"/>
                </a:solidFill>
              </a:rPr>
              <a:t> Toilette in </a:t>
            </a:r>
            <a:r>
              <a:rPr lang="en-GB" sz="4000" b="1" dirty="0" err="1">
                <a:solidFill>
                  <a:schemeClr val="bg1"/>
                </a:solidFill>
              </a:rPr>
              <a:t>der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nächsten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Straße</a:t>
            </a:r>
            <a:r>
              <a:rPr lang="en-GB" sz="40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32772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458511" y="500042"/>
            <a:ext cx="2685489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458511" y="500042"/>
            <a:ext cx="2685489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 Diagonal Corner Rectangle 6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There’s a public toilet on the next street.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GEPHSurvivalAnswers5-12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12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ity Center by Travel Aficionad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500090"/>
            <a:ext cx="2714644" cy="334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1714500" y="3143250"/>
            <a:ext cx="5000625" cy="2071688"/>
          </a:xfrm>
          <a:prstGeom prst="wedgeRoundRectCallout">
            <a:avLst>
              <a:gd name="adj1" fmla="val -27344"/>
              <a:gd name="adj2" fmla="val -76700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Ich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platze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gleich</a:t>
            </a:r>
            <a:r>
              <a:rPr lang="en-GB" sz="4000" b="1" dirty="0">
                <a:solidFill>
                  <a:schemeClr val="bg1"/>
                </a:solidFill>
              </a:rPr>
              <a:t> – </a:t>
            </a:r>
            <a:r>
              <a:rPr lang="en-GB" sz="4000" b="1" dirty="0" err="1">
                <a:solidFill>
                  <a:schemeClr val="bg1"/>
                </a:solidFill>
              </a:rPr>
              <a:t>Wo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ist</a:t>
            </a:r>
            <a:r>
              <a:rPr lang="en-GB" sz="4000" b="1" dirty="0">
                <a:solidFill>
                  <a:schemeClr val="bg1"/>
                </a:solidFill>
              </a:rPr>
              <a:t> die Toilette?</a:t>
            </a:r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1152525"/>
            <a:ext cx="454342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I’m going to burst – where’s the toilet?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5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5-9DW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MSj03882710000[1].wav">
            <a:hlinkClick r:id="" action="ppaction://media"/>
          </p:cNvPr>
          <p:cNvPicPr>
            <a:picLocks noRot="1" noChangeAspect="1"/>
          </p:cNvPicPr>
          <p:nvPr>
            <a:wavAudioFile r:embed="rId1" name="MSj03882710000[1].wav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EPHSurvivalAnswers5-13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MSj03882710000[1].wav">
            <a:hlinkClick r:id="" action="ppaction://media"/>
          </p:cNvPr>
          <p:cNvPicPr>
            <a:picLocks noRot="1" noChangeAspect="1"/>
          </p:cNvPicPr>
          <p:nvPr>
            <a:wavAudioFile r:embed="rId1" name="MSj03882710000[1].wav"/>
          </p:nvPr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 descr="City Center by Travel Aficionado.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8" descr="angrycarrotface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143636" y="642918"/>
            <a:ext cx="2646488" cy="549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6143636" y="642918"/>
            <a:ext cx="265107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ular Callout 3"/>
          <p:cNvSpPr/>
          <p:nvPr/>
        </p:nvSpPr>
        <p:spPr>
          <a:xfrm>
            <a:off x="571472" y="3857628"/>
            <a:ext cx="5857875" cy="1928812"/>
          </a:xfrm>
          <a:prstGeom prst="wedgeRoundRectCallout">
            <a:avLst>
              <a:gd name="adj1" fmla="val 55735"/>
              <a:gd name="adj2" fmla="val -84442"/>
              <a:gd name="adj3" fmla="val 16667"/>
            </a:avLst>
          </a:prstGeom>
          <a:solidFill>
            <a:srgbClr val="C0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4000" b="1" dirty="0" err="1">
                <a:solidFill>
                  <a:schemeClr val="bg1"/>
                </a:solidFill>
              </a:rPr>
              <a:t>Mhh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ich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befürchte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es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gibt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hier</a:t>
            </a:r>
            <a:r>
              <a:rPr lang="en-GB" sz="4000" b="1" dirty="0">
                <a:solidFill>
                  <a:schemeClr val="bg1"/>
                </a:solidFill>
              </a:rPr>
              <a:t> in </a:t>
            </a:r>
            <a:r>
              <a:rPr lang="en-GB" sz="4000" b="1" dirty="0" err="1">
                <a:solidFill>
                  <a:schemeClr val="bg1"/>
                </a:solidFill>
              </a:rPr>
              <a:t>der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Nähe</a:t>
            </a:r>
            <a:r>
              <a:rPr lang="en-GB" sz="4000" b="1" dirty="0">
                <a:solidFill>
                  <a:schemeClr val="bg1"/>
                </a:solidFill>
              </a:rPr>
              <a:t> </a:t>
            </a:r>
            <a:r>
              <a:rPr lang="en-GB" sz="4000" b="1" dirty="0" err="1">
                <a:solidFill>
                  <a:schemeClr val="bg1"/>
                </a:solidFill>
              </a:rPr>
              <a:t>keine</a:t>
            </a:r>
            <a:r>
              <a:rPr lang="en-GB" sz="4000" b="1" dirty="0">
                <a:solidFill>
                  <a:schemeClr val="bg1"/>
                </a:solidFill>
              </a:rPr>
              <a:t> Toilette.</a:t>
            </a:r>
          </a:p>
        </p:txBody>
      </p:sp>
      <p:sp>
        <p:nvSpPr>
          <p:cNvPr id="10" name="Round Diagonal Corner Rectangle 9"/>
          <p:cNvSpPr/>
          <p:nvPr/>
        </p:nvSpPr>
        <p:spPr>
          <a:xfrm>
            <a:off x="0" y="5857875"/>
            <a:ext cx="9144000" cy="1000125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 smtClean="0">
                <a:solidFill>
                  <a:schemeClr val="tx1"/>
                </a:solidFill>
              </a:rPr>
              <a:t>I’m afraid there isn’t one nearby.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4" name="GEPHSurvivalAnswers5-13.wav">
            <a:hlinkClick r:id="" action="ppaction://media"/>
          </p:cNvPr>
          <p:cNvPicPr>
            <a:picLocks noRot="1" noChangeAspect="1"/>
          </p:cNvPicPr>
          <p:nvPr>
            <a:wavAudioFile r:embed="rId3" name="GEPHSurvivalAnswers5-13.wav"/>
          </p:nvPr>
        </p:nvPicPr>
        <p:blipFill>
          <a:blip r:embed="rId11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V="1">
            <a:off x="1214414" y="-491741"/>
            <a:ext cx="2714644" cy="33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ngrypotatohead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000156"/>
            <a:ext cx="8429625" cy="594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1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8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grypotatohead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1000156"/>
            <a:ext cx="8429625" cy="594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563</Words>
  <Application>Microsoft Office PowerPoint</Application>
  <PresentationFormat>On-screen Show (4:3)</PresentationFormat>
  <Paragraphs>70</Paragraphs>
  <Slides>20</Slides>
  <Notes>12</Notes>
  <HiddenSlides>0</HiddenSlides>
  <MMClips>24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10 Survival Phrases  Survival Answers 5/6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72</cp:revision>
  <dcterms:created xsi:type="dcterms:W3CDTF">2009-05-22T12:43:55Z</dcterms:created>
  <dcterms:modified xsi:type="dcterms:W3CDTF">2010-02-17T16:41:57Z</dcterms:modified>
</cp:coreProperties>
</file>