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61" r:id="rId3"/>
    <p:sldId id="277" r:id="rId4"/>
    <p:sldId id="276" r:id="rId5"/>
    <p:sldId id="257" r:id="rId6"/>
    <p:sldId id="279" r:id="rId7"/>
    <p:sldId id="258" r:id="rId8"/>
    <p:sldId id="259" r:id="rId9"/>
    <p:sldId id="260" r:id="rId10"/>
    <p:sldId id="263" r:id="rId11"/>
    <p:sldId id="270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140" y="-8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5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2.wav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4.wav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5.wav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6.wav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7.wav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8.wav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9.wav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0.wav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18" Type="http://schemas.openxmlformats.org/officeDocument/2006/relationships/image" Target="../media/image37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40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audio" Target="../media/audio23.wav"/><Relationship Id="rId16" Type="http://schemas.openxmlformats.org/officeDocument/2006/relationships/image" Target="../media/image35.png"/><Relationship Id="rId20" Type="http://schemas.openxmlformats.org/officeDocument/2006/relationships/image" Target="../media/image39.png"/><Relationship Id="rId1" Type="http://schemas.openxmlformats.org/officeDocument/2006/relationships/audio" Target="../media/audio22.wav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19" Type="http://schemas.openxmlformats.org/officeDocument/2006/relationships/image" Target="../media/image38.png"/><Relationship Id="rId4" Type="http://schemas.openxmlformats.org/officeDocument/2006/relationships/image" Target="../media/image6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Relationship Id="rId22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5" Type="http://schemas.openxmlformats.org/officeDocument/2006/relationships/image" Target="../media/image5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5" Type="http://schemas.openxmlformats.org/officeDocument/2006/relationships/image" Target="../media/image5.pn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5" Type="http://schemas.openxmlformats.org/officeDocument/2006/relationships/image" Target="../media/image5.png"/><Relationship Id="rId4" Type="http://schemas.openxmlformats.org/officeDocument/2006/relationships/image" Target="../media/image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Jobs Vocab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with Mr. Evil, Very Evil Parsnip Face</a:t>
            </a:r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l.yimg.com/g/images/spaceb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2308226"/>
            <a:ext cx="7861300" cy="5889625"/>
          </a:xfrm>
          <a:prstGeom prst="rect">
            <a:avLst/>
          </a:prstGeom>
          <a:noFill/>
        </p:spPr>
      </p:pic>
      <p:pic>
        <p:nvPicPr>
          <p:cNvPr id="6148" name="Picture 4" descr="Shoulder to soldier. Young men in uniform by Steve Punter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35040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381000" y="3581400"/>
            <a:ext cx="4648200" cy="1752600"/>
          </a:xfrm>
          <a:prstGeom prst="wedgeRoundRectCallout">
            <a:avLst>
              <a:gd name="adj1" fmla="val 79975"/>
              <a:gd name="adj2" fmla="val -5961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Polizist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Polizist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 smtClean="0">
              <a:solidFill>
                <a:srgbClr val="FF0000"/>
              </a:solidFill>
            </a:endParaRPr>
          </a:p>
        </p:txBody>
      </p:sp>
      <p:sp>
        <p:nvSpPr>
          <p:cNvPr id="5" name="Round Diagonal Corner Rectangle 4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Police officer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6" name="HandyJobsVocab 10.wav">
            <a:hlinkClick r:id="" action="ppaction://media"/>
          </p:cNvPr>
          <p:cNvPicPr>
            <a:picLocks noRot="1" noChangeAspect="1"/>
          </p:cNvPicPr>
          <p:nvPr>
            <a:wavAudioFile r:embed="rId1" name="HandyJobsVocab 1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Bombeiros (Firefighters) by Firefighter*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Fire fighter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28600" y="685800"/>
            <a:ext cx="7162800" cy="1676400"/>
          </a:xfrm>
          <a:prstGeom prst="wedgeRoundRectCallout">
            <a:avLst>
              <a:gd name="adj1" fmla="val 15234"/>
              <a:gd name="adj2" fmla="val 897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Feuerwehrmann</a:t>
            </a:r>
            <a:r>
              <a:rPr lang="en-GB" sz="6000" b="1" dirty="0" smtClean="0">
                <a:solidFill>
                  <a:schemeClr val="tx1"/>
                </a:solidFill>
              </a:rPr>
              <a:t>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Feuerwehr</a:t>
            </a:r>
            <a:r>
              <a:rPr lang="en-GB" sz="6000" b="1" dirty="0" err="1" smtClean="0">
                <a:solidFill>
                  <a:srgbClr val="FF0000"/>
                </a:solidFill>
              </a:rPr>
              <a:t>frau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6" name="HandyJobsVocab 11.wav">
            <a:hlinkClick r:id="" action="ppaction://media"/>
          </p:cNvPr>
          <p:cNvPicPr>
            <a:picLocks noRot="1" noChangeAspect="1"/>
          </p:cNvPicPr>
          <p:nvPr>
            <a:wavAudioFile r:embed="rId1" name="HandyJobsVocab 11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uthwest Air pilots by Muffet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9933" y="0"/>
            <a:ext cx="9203933" cy="65532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Pilot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3657600" y="381000"/>
            <a:ext cx="3886200" cy="1752600"/>
          </a:xfrm>
          <a:prstGeom prst="wedgeRoundRectCallout">
            <a:avLst>
              <a:gd name="adj1" fmla="val -58415"/>
              <a:gd name="adj2" fmla="val 12126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Pilot/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Pilot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5" name="HandyJobsVocab 12.wav">
            <a:hlinkClick r:id="" action="ppaction://media"/>
          </p:cNvPr>
          <p:cNvPicPr>
            <a:picLocks noRot="1" noChangeAspect="1"/>
          </p:cNvPicPr>
          <p:nvPr>
            <a:wavAudioFile r:embed="rId1" name="HandyJobsVocab 12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Gewürzstand in Kathmandu, Nepal by gek-ko."/>
          <p:cNvPicPr>
            <a:picLocks noChangeAspect="1" noChangeArrowheads="1"/>
          </p:cNvPicPr>
          <p:nvPr/>
        </p:nvPicPr>
        <p:blipFill>
          <a:blip r:embed="rId3" cstate="print"/>
          <a:srcRect t="134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Salesperson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2133600" y="228600"/>
            <a:ext cx="5943600" cy="1981200"/>
          </a:xfrm>
          <a:prstGeom prst="wedgeRoundRectCallout">
            <a:avLst>
              <a:gd name="adj1" fmla="val -46213"/>
              <a:gd name="adj2" fmla="val 919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Verkäufer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Verkäufer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105224" y="1240293"/>
            <a:ext cx="2464239" cy="4266213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103135" y="1239342"/>
            <a:ext cx="2464239" cy="4266213"/>
          </a:xfrm>
          <a:prstGeom prst="rect">
            <a:avLst/>
          </a:prstGeom>
        </p:spPr>
      </p:pic>
      <p:pic>
        <p:nvPicPr>
          <p:cNvPr id="8" name="HandyJobsVocab 13.wav">
            <a:hlinkClick r:id="" action="ppaction://media"/>
          </p:cNvPr>
          <p:cNvPicPr>
            <a:picLocks noRot="1" noChangeAspect="1"/>
          </p:cNvPicPr>
          <p:nvPr>
            <a:wavAudioFile r:embed="rId1" name="HandyJobsVocab 1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4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3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4" name="Picture 6" descr="Butcher, Castle Market by sheffieldhammer."/>
          <p:cNvPicPr>
            <a:picLocks noChangeAspect="1" noChangeArrowheads="1"/>
          </p:cNvPicPr>
          <p:nvPr/>
        </p:nvPicPr>
        <p:blipFill>
          <a:blip r:embed="rId3" cstate="print"/>
          <a:srcRect t="1346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Butcher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8" name="Rounded Rectangular Callout 7"/>
          <p:cNvSpPr/>
          <p:nvPr/>
        </p:nvSpPr>
        <p:spPr>
          <a:xfrm>
            <a:off x="3581400" y="2743200"/>
            <a:ext cx="5486400" cy="2667000"/>
          </a:xfrm>
          <a:prstGeom prst="wedgeRoundRectCallout">
            <a:avLst>
              <a:gd name="adj1" fmla="val 14133"/>
              <a:gd name="adj2" fmla="val -6695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Fleischer/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Fleischer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28600" y="381000"/>
            <a:ext cx="5410200" cy="2133600"/>
          </a:xfrm>
          <a:prstGeom prst="wedgeRoundRectCallout">
            <a:avLst>
              <a:gd name="adj1" fmla="val -11909"/>
              <a:gd name="adj2" fmla="val 901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6000" b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Metzger/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Metzger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 smtClean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6" name="HandyJobsVocab 14.wav">
            <a:hlinkClick r:id="" action="ppaction://media"/>
          </p:cNvPr>
          <p:cNvPicPr>
            <a:picLocks noRot="1" noChangeAspect="1"/>
          </p:cNvPicPr>
          <p:nvPr>
            <a:wavAudioFile r:embed="rId1" name="HandyJobsVocab 14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4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4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aker Scene in old National Biscuit Company Bread Box 1:12 Scale Miniature by MiniatureMadness."/>
          <p:cNvPicPr>
            <a:picLocks noChangeAspect="1" noChangeArrowheads="1"/>
          </p:cNvPicPr>
          <p:nvPr/>
        </p:nvPicPr>
        <p:blipFill>
          <a:blip r:embed="rId3" cstate="print"/>
          <a:srcRect b="164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762000" y="1066800"/>
            <a:ext cx="5029200" cy="1671670"/>
          </a:xfrm>
          <a:prstGeom prst="wedgeRoundRectCallout">
            <a:avLst>
              <a:gd name="adj1" fmla="val 47549"/>
              <a:gd name="adj2" fmla="val 9143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Bäcker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Bäcker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Baker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HandyJobsVocab 15.wav">
            <a:hlinkClick r:id="" action="ppaction://media"/>
          </p:cNvPr>
          <p:cNvPicPr>
            <a:picLocks noRot="1" noChangeAspect="1"/>
          </p:cNvPicPr>
          <p:nvPr>
            <a:wavAudioFile r:embed="rId1" name="HandyJobsVocab 15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chool Bus Driver Caros by arthurohm."/>
          <p:cNvPicPr>
            <a:picLocks noChangeAspect="1" noChangeArrowheads="1"/>
          </p:cNvPicPr>
          <p:nvPr/>
        </p:nvPicPr>
        <p:blipFill>
          <a:blip r:embed="rId3" cstate="print"/>
          <a:srcRect l="3688"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noFill/>
        </p:spPr>
      </p:pic>
      <p:sp>
        <p:nvSpPr>
          <p:cNvPr id="6" name="Rounded Rectangular Callout 5"/>
          <p:cNvSpPr/>
          <p:nvPr/>
        </p:nvSpPr>
        <p:spPr>
          <a:xfrm>
            <a:off x="304800" y="3810000"/>
            <a:ext cx="5562600" cy="1671670"/>
          </a:xfrm>
          <a:prstGeom prst="wedgeRoundRectCallout">
            <a:avLst>
              <a:gd name="adj1" fmla="val 39137"/>
              <a:gd name="adj2" fmla="val -1111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Busfahrer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Busfahrer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Bus driver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HandyJobsVocab 16.wav">
            <a:hlinkClick r:id="" action="ppaction://media"/>
          </p:cNvPr>
          <p:cNvPicPr>
            <a:picLocks noRot="1" noChangeAspect="1"/>
          </p:cNvPicPr>
          <p:nvPr>
            <a:wavAudioFile r:embed="rId1" name="HandyJobsVocab 16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Kate Winslet, Sean Penn and Penelope Cruz in the Oscar's winner circle! by beastandbean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7874" y="0"/>
            <a:ext cx="9161874" cy="62484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Actor/Actress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0" y="3733800"/>
            <a:ext cx="6324600" cy="1671670"/>
          </a:xfrm>
          <a:prstGeom prst="wedgeRoundRectCallout">
            <a:avLst>
              <a:gd name="adj1" fmla="val 20872"/>
              <a:gd name="adj2" fmla="val -13512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Schauspieler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Schauspieler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0" y="3733800"/>
            <a:ext cx="6324600" cy="1671670"/>
          </a:xfrm>
          <a:prstGeom prst="wedgeRoundRectCallout">
            <a:avLst>
              <a:gd name="adj1" fmla="val 43161"/>
              <a:gd name="adj2" fmla="val -129424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Schauspieler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Schauspieler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7" name="HandyJobsVocab 17.wav">
            <a:hlinkClick r:id="" action="ppaction://media"/>
          </p:cNvPr>
          <p:cNvPicPr>
            <a:picLocks noRot="1" noChangeAspect="1"/>
          </p:cNvPicPr>
          <p:nvPr>
            <a:wavAudioFile r:embed="rId1" name="HandyJobsVocab 17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ampaigning with a smile (Barack Obama in Austin #3) by jmtimages."/>
          <p:cNvPicPr>
            <a:picLocks noChangeAspect="1" noChangeArrowheads="1"/>
          </p:cNvPicPr>
          <p:nvPr/>
        </p:nvPicPr>
        <p:blipFill>
          <a:blip r:embed="rId3" cstate="print"/>
          <a:srcRect b="131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Politician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l.yimg.com/g/images/spaceb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-1538288"/>
            <a:ext cx="4762500" cy="3171826"/>
          </a:xfrm>
          <a:prstGeom prst="rect">
            <a:avLst/>
          </a:prstGeom>
          <a:noFill/>
        </p:spPr>
      </p:pic>
      <p:sp>
        <p:nvSpPr>
          <p:cNvPr id="5" name="Rounded Rectangular Callout 4"/>
          <p:cNvSpPr/>
          <p:nvPr/>
        </p:nvSpPr>
        <p:spPr>
          <a:xfrm>
            <a:off x="3505200" y="3810000"/>
            <a:ext cx="5410200" cy="1824070"/>
          </a:xfrm>
          <a:prstGeom prst="wedgeRoundRectCallout">
            <a:avLst>
              <a:gd name="adj1" fmla="val -2531"/>
              <a:gd name="adj2" fmla="val -13833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Politiker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Politiker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7" name="Picture 6" descr="angryparsnipface1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5896425" y="-436106"/>
            <a:ext cx="2464239" cy="4266213"/>
          </a:xfrm>
          <a:prstGeom prst="rect">
            <a:avLst/>
          </a:prstGeom>
        </p:spPr>
      </p:pic>
      <p:pic>
        <p:nvPicPr>
          <p:cNvPr id="6" name="Picture 5" descr="angryparsnip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5894335" y="-437057"/>
            <a:ext cx="2464239" cy="4266213"/>
          </a:xfrm>
          <a:prstGeom prst="rect">
            <a:avLst/>
          </a:prstGeom>
        </p:spPr>
      </p:pic>
      <p:pic>
        <p:nvPicPr>
          <p:cNvPr id="8" name="HandyJobsVocab 18.wav">
            <a:hlinkClick r:id="" action="ppaction://media"/>
          </p:cNvPr>
          <p:cNvPicPr>
            <a:picLocks noRot="1" noChangeAspect="1"/>
          </p:cNvPicPr>
          <p:nvPr>
            <a:wavAudioFile r:embed="rId1" name="HandyJobsVocab 18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9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5000" fill="hold" nodeType="withEffect">
                                  <p:stCondLst>
                                    <p:cond delay="4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4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afé de Flore by Arnaud Bertrande | Photographi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36080" cy="60198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Waiter/Waitress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4267200" y="3505200"/>
            <a:ext cx="4648200" cy="1747870"/>
          </a:xfrm>
          <a:prstGeom prst="wedgeRoundRectCallout">
            <a:avLst>
              <a:gd name="adj1" fmla="val -79182"/>
              <a:gd name="adj2" fmla="val -2241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Kellner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Kellner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6" name="HandyJobsVocab 19.wav">
            <a:hlinkClick r:id="" action="ppaction://media"/>
          </p:cNvPr>
          <p:cNvPicPr>
            <a:picLocks noRot="1" noChangeAspect="1"/>
          </p:cNvPicPr>
          <p:nvPr>
            <a:wavAudioFile r:embed="rId1" name="HandyJobsVocab 19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Job Market by Susanne13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-199576" y="-131307"/>
            <a:ext cx="2464239" cy="4266213"/>
          </a:xfrm>
          <a:prstGeom prst="rect">
            <a:avLst/>
          </a:prstGeom>
        </p:spPr>
      </p:pic>
      <p:pic>
        <p:nvPicPr>
          <p:cNvPr id="3" name="Picture 2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-201665" y="-132258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590800" y="3429000"/>
            <a:ext cx="6134100" cy="2819400"/>
          </a:xfrm>
          <a:prstGeom prst="wedgeRoundRectCallout">
            <a:avLst>
              <a:gd name="adj1" fmla="val -63881"/>
              <a:gd name="adj2" fmla="val -1032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Hello </a:t>
            </a:r>
            <a:r>
              <a:rPr lang="en-GB" sz="4000" b="1" dirty="0">
                <a:solidFill>
                  <a:schemeClr val="tx1"/>
                </a:solidFill>
              </a:rPr>
              <a:t>my little </a:t>
            </a:r>
            <a:r>
              <a:rPr lang="en-GB" sz="4000" b="1" dirty="0" smtClean="0">
                <a:solidFill>
                  <a:schemeClr val="tx1"/>
                </a:solidFill>
              </a:rPr>
              <a:t>friends! Now I’m going to talk about …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JobsVocab 2.wav">
            <a:hlinkClick r:id="" action="ppaction://media"/>
          </p:cNvPr>
          <p:cNvPicPr>
            <a:picLocks noRot="1" noChangeAspect="1"/>
          </p:cNvPicPr>
          <p:nvPr>
            <a:wavAudioFile r:embed="rId1" name="HandyJobsVocab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3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eil A. Armstrong - Astronaut Edwin Eugene 'Buzz' Aldrin, Jr. on Moon (1969) by luvi."/>
          <p:cNvPicPr>
            <a:picLocks noChangeAspect="1" noChangeArrowheads="1"/>
          </p:cNvPicPr>
          <p:nvPr/>
        </p:nvPicPr>
        <p:blipFill>
          <a:blip r:embed="rId3" cstate="print"/>
          <a:srcRect b="250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Astronaut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76200" y="2971800"/>
            <a:ext cx="5562600" cy="1828800"/>
          </a:xfrm>
          <a:prstGeom prst="wedgeRoundRectCallout">
            <a:avLst>
              <a:gd name="adj1" fmla="val 25499"/>
              <a:gd name="adj2" fmla="val -8565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Astronaut/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Astronaut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6" name="HandyJobsVocab 20.wav">
            <a:hlinkClick r:id="" action="ppaction://media"/>
          </p:cNvPr>
          <p:cNvPicPr>
            <a:picLocks noRot="1" noChangeAspect="1"/>
          </p:cNvPicPr>
          <p:nvPr>
            <a:wavAudioFile r:embed="rId1" name="HandyJobsVocab 20.wav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le bureau au CERN  -  désordre établi by 1suisse."/>
          <p:cNvPicPr>
            <a:picLocks noChangeAspect="1" noChangeArrowheads="1"/>
          </p:cNvPicPr>
          <p:nvPr/>
        </p:nvPicPr>
        <p:blipFill>
          <a:blip r:embed="rId3" cstate="print"/>
          <a:srcRect b="753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5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32428" flipH="1">
            <a:off x="7191824" y="173494"/>
            <a:ext cx="2464239" cy="4266213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36203" flipH="1">
            <a:off x="7189735" y="172543"/>
            <a:ext cx="2464239" cy="4266213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99972" y="4648200"/>
            <a:ext cx="7877228" cy="1838340"/>
          </a:xfrm>
          <a:prstGeom prst="wedgeRoundRectCallout">
            <a:avLst>
              <a:gd name="adj1" fmla="val 45875"/>
              <a:gd name="adj2" fmla="val -14455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Well, now you know all about jobs, you should get to work!!!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8" name="HandyJobsVocab 21.wav">
            <a:hlinkClick r:id="" action="ppaction://media"/>
          </p:cNvPr>
          <p:cNvPicPr>
            <a:picLocks noRot="1" noChangeAspect="1"/>
          </p:cNvPicPr>
          <p:nvPr>
            <a:wavAudioFile r:embed="rId1" name="HandyJobsVocab 21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8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9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3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le bureau au CERN  -  désordre établi by 1suisse."/>
          <p:cNvPicPr>
            <a:picLocks noChangeAspect="1" noChangeArrowheads="1"/>
          </p:cNvPicPr>
          <p:nvPr/>
        </p:nvPicPr>
        <p:blipFill>
          <a:blip r:embed="rId4" cstate="print"/>
          <a:srcRect b="753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le bureau au CERN  -  désordre établi by 1suisse."/>
          <p:cNvPicPr>
            <a:picLocks noChangeAspect="1" noChangeArrowheads="1"/>
          </p:cNvPicPr>
          <p:nvPr/>
        </p:nvPicPr>
        <p:blipFill>
          <a:blip r:embed="rId3" cstate="print"/>
          <a:srcRect b="7534"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6" name="Picture 5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32428" flipH="1">
            <a:off x="7191824" y="173494"/>
            <a:ext cx="2464239" cy="4266213"/>
          </a:xfrm>
          <a:prstGeom prst="rect">
            <a:avLst/>
          </a:prstGeom>
        </p:spPr>
      </p:pic>
      <p:pic>
        <p:nvPicPr>
          <p:cNvPr id="5" name="Picture 4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036203" flipH="1">
            <a:off x="7189735" y="172543"/>
            <a:ext cx="2464239" cy="4266213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2438400" y="2286000"/>
            <a:ext cx="2848028" cy="1143000"/>
          </a:xfrm>
          <a:prstGeom prst="wedgeRoundRectCallout">
            <a:avLst>
              <a:gd name="adj1" fmla="val 138850"/>
              <a:gd name="adj2" fmla="val -61220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Berufe</a:t>
            </a:r>
            <a:endParaRPr lang="en-GB" sz="6000" b="1" dirty="0">
              <a:solidFill>
                <a:schemeClr val="tx1"/>
              </a:solidFill>
            </a:endParaRPr>
          </a:p>
        </p:txBody>
      </p:sp>
      <p:sp>
        <p:nvSpPr>
          <p:cNvPr id="8" name="Round Diagonal Corner Rectangle 7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Jobs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HandyJobsVocab 3.wav">
            <a:hlinkClick r:id="" action="ppaction://media"/>
          </p:cNvPr>
          <p:cNvPicPr>
            <a:picLocks noRot="1" noChangeAspect="1"/>
          </p:cNvPicPr>
          <p:nvPr>
            <a:wavAudioFile r:embed="rId1" name="HandyJobsVocab 3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5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Job Market by Susanne13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-199576" y="-131307"/>
            <a:ext cx="2464239" cy="4266213"/>
          </a:xfrm>
          <a:prstGeom prst="rect">
            <a:avLst/>
          </a:prstGeom>
        </p:spPr>
      </p:pic>
      <p:pic>
        <p:nvPicPr>
          <p:cNvPr id="3" name="Picture 2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-201665" y="-132258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2590800" y="3429000"/>
            <a:ext cx="5105400" cy="2133600"/>
          </a:xfrm>
          <a:prstGeom prst="wedgeRoundRectCallout">
            <a:avLst>
              <a:gd name="adj1" fmla="val -63881"/>
              <a:gd name="adj2" fmla="val -10329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 smtClean="0">
                <a:solidFill>
                  <a:schemeClr val="tx1"/>
                </a:solidFill>
              </a:rPr>
              <a:t>…and I don’t care if you want to or not!</a:t>
            </a:r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7" name="HandyJobsVocab 4.wav">
            <a:hlinkClick r:id="" action="ppaction://media"/>
          </p:cNvPr>
          <p:cNvPicPr>
            <a:picLocks noRot="1" noChangeAspect="1"/>
          </p:cNvPicPr>
          <p:nvPr>
            <a:wavAudioFile r:embed="rId1" name="HandyJobsVocab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Teacher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http://l.yimg.com/g/images/spaceb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538288"/>
            <a:ext cx="4762500" cy="3171826"/>
          </a:xfrm>
          <a:prstGeom prst="rect">
            <a:avLst/>
          </a:prstGeom>
          <a:noFill/>
        </p:spPr>
      </p:pic>
      <p:pic>
        <p:nvPicPr>
          <p:cNvPr id="5126" name="Picture 6" descr="http://l.yimg.com/g/images/spaceb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538288"/>
            <a:ext cx="4762500" cy="3171826"/>
          </a:xfrm>
          <a:prstGeom prst="rect">
            <a:avLst/>
          </a:prstGeom>
          <a:noFill/>
        </p:spPr>
      </p:pic>
      <p:pic>
        <p:nvPicPr>
          <p:cNvPr id="5128" name="Picture 8" descr="Mr. Brian by Life As Art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5791200"/>
          </a:xfrm>
          <a:prstGeom prst="rect">
            <a:avLst/>
          </a:prstGeom>
          <a:noFill/>
        </p:spPr>
      </p:pic>
      <p:sp>
        <p:nvSpPr>
          <p:cNvPr id="9" name="Rounded Rectangular Callout 8"/>
          <p:cNvSpPr/>
          <p:nvPr/>
        </p:nvSpPr>
        <p:spPr>
          <a:xfrm>
            <a:off x="1295400" y="228600"/>
            <a:ext cx="4419600" cy="1676400"/>
          </a:xfrm>
          <a:prstGeom prst="wedgeRoundRectCallout">
            <a:avLst>
              <a:gd name="adj1" fmla="val 70102"/>
              <a:gd name="adj2" fmla="val 36432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Lehrer/ </a:t>
            </a:r>
            <a:r>
              <a:rPr lang="en-GB" sz="6000" b="1" dirty="0" smtClean="0">
                <a:solidFill>
                  <a:srgbClr val="FF0000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Lehrer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7" name="HandyJobsVocab 5.wav">
            <a:hlinkClick r:id="" action="ppaction://media"/>
          </p:cNvPr>
          <p:cNvPicPr>
            <a:picLocks noRot="1" noChangeAspect="1"/>
          </p:cNvPicPr>
          <p:nvPr>
            <a:wavAudioFile r:embed="rId1" name="HandyJobsVocab 5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 descr="Job Market by Susanne13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-199576" y="-131307"/>
            <a:ext cx="2464239" cy="4266213"/>
          </a:xfrm>
          <a:prstGeom prst="rect">
            <a:avLst/>
          </a:prstGeom>
        </p:spPr>
      </p:pic>
      <p:pic>
        <p:nvPicPr>
          <p:cNvPr id="3" name="Picture 2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-201665" y="-132258"/>
            <a:ext cx="2464239" cy="4266213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828800" y="3124200"/>
            <a:ext cx="7162800" cy="3276600"/>
          </a:xfrm>
          <a:prstGeom prst="wedgeRoundRectCallout">
            <a:avLst>
              <a:gd name="adj1" fmla="val -52757"/>
              <a:gd name="adj2" fmla="val -8576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3600" b="1" dirty="0" smtClean="0">
              <a:solidFill>
                <a:schemeClr val="tx1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If the person is a man, you use the first form,  if it’s a </a:t>
            </a:r>
            <a:r>
              <a:rPr lang="en-GB" sz="3600" b="1" dirty="0" smtClean="0">
                <a:solidFill>
                  <a:srgbClr val="FF0000"/>
                </a:solidFill>
              </a:rPr>
              <a:t>woman</a:t>
            </a:r>
            <a:r>
              <a:rPr lang="en-GB" sz="3600" b="1" dirty="0" smtClean="0">
                <a:solidFill>
                  <a:schemeClr val="tx1"/>
                </a:solidFill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you usually just add </a:t>
            </a:r>
            <a:r>
              <a:rPr lang="en-GB" sz="3600" b="1" dirty="0" smtClean="0">
                <a:solidFill>
                  <a:srgbClr val="FF0000"/>
                </a:solidFill>
              </a:rPr>
              <a:t>-in</a:t>
            </a:r>
            <a:r>
              <a:rPr lang="en-GB" sz="3600" b="1" dirty="0" smtClean="0">
                <a:solidFill>
                  <a:schemeClr val="tx1"/>
                </a:solidFill>
              </a:rPr>
              <a:t>....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 smtClean="0">
                <a:solidFill>
                  <a:schemeClr val="tx1"/>
                </a:solidFill>
              </a:rPr>
              <a:t>Hey, and I don’t have the impression that you’re listening to me!!!</a:t>
            </a:r>
            <a:endParaRPr lang="en-GB" sz="3600" b="1" dirty="0">
              <a:solidFill>
                <a:srgbClr val="FF0000"/>
              </a:solidFill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0" b="1" dirty="0" smtClean="0">
              <a:solidFill>
                <a:schemeClr val="tx1"/>
              </a:solidFill>
            </a:endParaRPr>
          </a:p>
        </p:txBody>
      </p:sp>
      <p:pic>
        <p:nvPicPr>
          <p:cNvPr id="7" name="HandyJobsVocab 6.wav">
            <a:hlinkClick r:id="" action="ppaction://media"/>
          </p:cNvPr>
          <p:cNvPicPr>
            <a:picLocks noRot="1" noChangeAspect="1"/>
          </p:cNvPicPr>
          <p:nvPr>
            <a:wavAudioFile r:embed="rId1" name="HandyJobsVocab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6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6000" fill="hold" nodeType="withEffect">
                                  <p:stCondLst>
                                    <p:cond delay="6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8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mph" presetSubtype="0" repeatCount="8000" fill="hold" nodeType="withEffect">
                                  <p:stCondLst>
                                    <p:cond delay="10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" dur="17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7000" fill="hold" nodeType="withEffect">
                                  <p:stCondLst>
                                    <p:cond delay="11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l.yimg.com/g/images/spaceb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301750"/>
            <a:ext cx="4762500" cy="2676525"/>
          </a:xfrm>
          <a:prstGeom prst="rect">
            <a:avLst/>
          </a:prstGeom>
          <a:noFill/>
        </p:spPr>
      </p:pic>
      <p:pic>
        <p:nvPicPr>
          <p:cNvPr id="4100" name="Picture 4" descr="http://l.yimg.com/g/images/spaceball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500" y="-1301750"/>
            <a:ext cx="4762500" cy="2676525"/>
          </a:xfrm>
          <a:prstGeom prst="rect">
            <a:avLst/>
          </a:prstGeom>
          <a:noFill/>
        </p:spPr>
      </p:pic>
      <p:pic>
        <p:nvPicPr>
          <p:cNvPr id="4102" name="Picture 6" descr="http://farm3.static.flickr.com/2308/2129763632_6d19aaac5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0198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Doctor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9" name="Rounded Rectangular Callout 8"/>
          <p:cNvSpPr/>
          <p:nvPr/>
        </p:nvSpPr>
        <p:spPr>
          <a:xfrm>
            <a:off x="4419600" y="1447800"/>
            <a:ext cx="4114800" cy="1671670"/>
          </a:xfrm>
          <a:prstGeom prst="wedgeRoundRectCallout">
            <a:avLst>
              <a:gd name="adj1" fmla="val -102825"/>
              <a:gd name="adj2" fmla="val 26388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Arzt</a:t>
            </a:r>
            <a:r>
              <a:rPr lang="en-GB" sz="6000" b="1" dirty="0" smtClean="0">
                <a:solidFill>
                  <a:schemeClr val="tx1"/>
                </a:solidFill>
              </a:rPr>
              <a:t>/ </a:t>
            </a:r>
            <a:r>
              <a:rPr lang="en-GB" sz="6000" b="1" dirty="0" smtClean="0">
                <a:solidFill>
                  <a:srgbClr val="FF0000"/>
                </a:solidFill>
              </a:rPr>
              <a:t>die </a:t>
            </a:r>
            <a:r>
              <a:rPr lang="en-GB" sz="6000" b="1" dirty="0" err="1" smtClean="0">
                <a:solidFill>
                  <a:srgbClr val="FF0000"/>
                </a:solidFill>
              </a:rPr>
              <a:t>Ä</a:t>
            </a:r>
            <a:r>
              <a:rPr lang="en-GB" sz="6000" b="1" dirty="0" err="1" smtClean="0">
                <a:solidFill>
                  <a:schemeClr val="tx1"/>
                </a:solidFill>
              </a:rPr>
              <a:t>rzt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7" name="HandyJobsVocab 7.wav">
            <a:hlinkClick r:id="" action="ppaction://media"/>
          </p:cNvPr>
          <p:cNvPicPr>
            <a:picLocks noRot="1" noChangeAspect="1"/>
          </p:cNvPicPr>
          <p:nvPr>
            <a:wavAudioFile r:embed="rId1" name="HandyJobsVocab 7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Acrobatic_Construction_Workers-001 by ttstam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Construction worker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http://l.yimg.com/g/images/spaceball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00" y="-1782763"/>
            <a:ext cx="4762500" cy="3676651"/>
          </a:xfrm>
          <a:prstGeom prst="rect">
            <a:avLst/>
          </a:prstGeom>
          <a:noFill/>
        </p:spPr>
      </p:pic>
      <p:sp>
        <p:nvSpPr>
          <p:cNvPr id="7" name="Rounded Rectangular Callout 6"/>
          <p:cNvSpPr/>
          <p:nvPr/>
        </p:nvSpPr>
        <p:spPr>
          <a:xfrm>
            <a:off x="76200" y="3352800"/>
            <a:ext cx="6096000" cy="1600200"/>
          </a:xfrm>
          <a:prstGeom prst="wedgeRoundRectCallout">
            <a:avLst>
              <a:gd name="adj1" fmla="val 63676"/>
              <a:gd name="adj2" fmla="val -62499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Bauarbeiter</a:t>
            </a:r>
            <a:r>
              <a:rPr lang="en-GB" sz="6000" b="1" dirty="0" smtClean="0">
                <a:solidFill>
                  <a:schemeClr val="tx1"/>
                </a:solidFill>
              </a:rPr>
              <a:t>/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Bauarbeiter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6" name="HandyJobsVocab 8.wav">
            <a:hlinkClick r:id="" action="ppaction://media"/>
          </p:cNvPr>
          <p:cNvPicPr>
            <a:picLocks noRot="1" noChangeAspect="1"/>
          </p:cNvPicPr>
          <p:nvPr>
            <a:wavAudioFile r:embed="rId1" name="HandyJobsVocab 8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emy at Les Chefs de France - EPCOT by CenterLine 717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019800"/>
          </a:xfrm>
          <a:prstGeom prst="rect">
            <a:avLst/>
          </a:prstGeom>
          <a:noFill/>
        </p:spPr>
      </p:pic>
      <p:sp>
        <p:nvSpPr>
          <p:cNvPr id="4" name="Round Diagonal Corner Rectangle 3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Chef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6" name="Rounded Rectangular Callout 5"/>
          <p:cNvSpPr/>
          <p:nvPr/>
        </p:nvSpPr>
        <p:spPr>
          <a:xfrm>
            <a:off x="76200" y="157130"/>
            <a:ext cx="4648200" cy="1824070"/>
          </a:xfrm>
          <a:prstGeom prst="wedgeRoundRectCallout">
            <a:avLst>
              <a:gd name="adj1" fmla="val -1092"/>
              <a:gd name="adj2" fmla="val 108573"/>
              <a:gd name="adj3" fmla="val 16667"/>
            </a:avLst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Koch/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6000" b="1" dirty="0" smtClean="0">
                <a:solidFill>
                  <a:srgbClr val="FF0000"/>
                </a:solidFill>
              </a:rPr>
              <a:t>die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K</a:t>
            </a:r>
            <a:r>
              <a:rPr lang="en-GB" sz="6000" b="1" dirty="0" err="1" smtClean="0">
                <a:solidFill>
                  <a:srgbClr val="FF0000"/>
                </a:solidFill>
              </a:rPr>
              <a:t>ö</a:t>
            </a:r>
            <a:r>
              <a:rPr lang="en-GB" sz="6000" b="1" dirty="0" err="1" smtClean="0">
                <a:solidFill>
                  <a:schemeClr val="tx1"/>
                </a:solidFill>
              </a:rPr>
              <a:t>ch</a:t>
            </a:r>
            <a:r>
              <a:rPr lang="en-GB" sz="6000" b="1" dirty="0" err="1" smtClean="0">
                <a:solidFill>
                  <a:srgbClr val="FF0000"/>
                </a:solidFill>
              </a:rPr>
              <a:t>in</a:t>
            </a:r>
            <a:endParaRPr lang="en-GB" sz="60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angryparsnipface1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7572">
            <a:off x="2231137" y="1621295"/>
            <a:ext cx="2464239" cy="4266213"/>
          </a:xfrm>
          <a:prstGeom prst="rect">
            <a:avLst/>
          </a:prstGeom>
        </p:spPr>
      </p:pic>
      <p:pic>
        <p:nvPicPr>
          <p:cNvPr id="7" name="Picture 6" descr="angryparsnip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63797">
            <a:off x="2233226" y="1620343"/>
            <a:ext cx="2464239" cy="4266213"/>
          </a:xfrm>
          <a:prstGeom prst="rect">
            <a:avLst/>
          </a:prstGeom>
        </p:spPr>
      </p:pic>
      <p:pic>
        <p:nvPicPr>
          <p:cNvPr id="8" name="HandyJobsVocab 9.wav">
            <a:hlinkClick r:id="" action="ppaction://media"/>
          </p:cNvPr>
          <p:cNvPicPr>
            <a:picLocks noRot="1" noChangeAspect="1"/>
          </p:cNvPicPr>
          <p:nvPr>
            <a:wavAudioFile r:embed="rId1" name="HandyJobsVocab 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200</Words>
  <Application>Microsoft Office PowerPoint</Application>
  <PresentationFormat>On-screen Show (4:3)</PresentationFormat>
  <Paragraphs>52</Paragraphs>
  <Slides>22</Slides>
  <Notes>0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Handy Jobs Vocab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Join us again!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Jobs Vocab</dc:title>
  <dc:creator/>
  <cp:lastModifiedBy>David Wilson</cp:lastModifiedBy>
  <cp:revision>45</cp:revision>
  <dcterms:created xsi:type="dcterms:W3CDTF">2006-08-16T00:00:00Z</dcterms:created>
  <dcterms:modified xsi:type="dcterms:W3CDTF">2010-06-16T14:36:02Z</dcterms:modified>
</cp:coreProperties>
</file>