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1" r:id="rId4"/>
    <p:sldId id="269" r:id="rId5"/>
    <p:sldId id="268" r:id="rId6"/>
    <p:sldId id="267" r:id="rId7"/>
    <p:sldId id="264" r:id="rId8"/>
    <p:sldId id="280" r:id="rId9"/>
    <p:sldId id="273" r:id="rId10"/>
    <p:sldId id="272" r:id="rId11"/>
    <p:sldId id="271" r:id="rId12"/>
    <p:sldId id="270" r:id="rId13"/>
    <p:sldId id="265" r:id="rId14"/>
    <p:sldId id="274" r:id="rId15"/>
    <p:sldId id="282" r:id="rId16"/>
    <p:sldId id="266" r:id="rId17"/>
    <p:sldId id="275" r:id="rId18"/>
    <p:sldId id="276" r:id="rId19"/>
    <p:sldId id="283" r:id="rId20"/>
    <p:sldId id="28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14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80E94-4363-4F99-9D20-88E4253512F6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66824-468A-4231-B4D0-B064F2030DA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audio" Target="../media/audio21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audio" Target="../media/audio20.wav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.jpe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School Vocab 2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3886200"/>
            <a:ext cx="8572560" cy="2114568"/>
          </a:xfrm>
        </p:spPr>
        <p:txBody>
          <a:bodyPr>
            <a:normAutofit/>
          </a:bodyPr>
          <a:lstStyle/>
          <a:p>
            <a:r>
              <a:rPr lang="en-GB" sz="3700" dirty="0" smtClean="0"/>
              <a:t>Inside the Classroom</a:t>
            </a:r>
          </a:p>
          <a:p>
            <a:r>
              <a:rPr lang="en-GB" sz="3700" dirty="0" smtClean="0"/>
              <a:t>with Miss</a:t>
            </a:r>
            <a:r>
              <a:rPr lang="en-GB" sz="3700" b="1" dirty="0" smtClean="0">
                <a:solidFill>
                  <a:schemeClr val="tx1"/>
                </a:solidFill>
              </a:rPr>
              <a:t> </a:t>
            </a:r>
            <a:r>
              <a:rPr lang="en-GB" sz="3700" dirty="0" smtClean="0"/>
              <a:t>Digitally</a:t>
            </a:r>
            <a:r>
              <a:rPr lang="en-GB" sz="3700" b="1" dirty="0" smtClean="0">
                <a:solidFill>
                  <a:schemeClr val="tx1"/>
                </a:solidFill>
              </a:rPr>
              <a:t> </a:t>
            </a:r>
            <a:r>
              <a:rPr lang="en-GB" sz="3700" dirty="0" smtClean="0"/>
              <a:t>Angry</a:t>
            </a:r>
            <a:r>
              <a:rPr lang="en-GB" sz="3700" b="1" dirty="0" smtClean="0">
                <a:solidFill>
                  <a:schemeClr val="tx1"/>
                </a:solidFill>
              </a:rPr>
              <a:t> </a:t>
            </a:r>
            <a:r>
              <a:rPr lang="en-GB" sz="3700" dirty="0" smtClean="0"/>
              <a:t>Clock-Face</a:t>
            </a:r>
          </a:p>
          <a:p>
            <a:r>
              <a:rPr lang="en-GB" sz="3700" dirty="0" smtClean="0"/>
              <a:t>and Mr. Evil, Very Evil Parsnip-Face</a:t>
            </a:r>
          </a:p>
          <a:p>
            <a:endParaRPr lang="en-GB" sz="4800" dirty="0" smtClean="0"/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brick wall (free wallpaper) by viZZZual.com.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1500166" y="2928934"/>
            <a:ext cx="5214974" cy="1785950"/>
          </a:xfrm>
          <a:prstGeom prst="wedgeRoundRectCallout">
            <a:avLst>
              <a:gd name="adj1" fmla="val -80432"/>
              <a:gd name="adj2" fmla="val 2891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Mauer</a:t>
            </a:r>
            <a:r>
              <a:rPr lang="en-GB" sz="6000" b="1" dirty="0" smtClean="0">
                <a:solidFill>
                  <a:schemeClr val="tx1"/>
                </a:solidFill>
              </a:rPr>
              <a:t> und das </a:t>
            </a:r>
            <a:r>
              <a:rPr lang="en-GB" sz="6000" b="1" dirty="0" err="1" smtClean="0">
                <a:solidFill>
                  <a:schemeClr val="tx1"/>
                </a:solidFill>
              </a:rPr>
              <a:t>Fenster</a:t>
            </a:r>
            <a:r>
              <a:rPr lang="en-GB" sz="6000" b="1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wall and the window…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WINDOW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5010" y="323845"/>
            <a:ext cx="1824034" cy="1898789"/>
          </a:xfrm>
          <a:prstGeom prst="rect">
            <a:avLst/>
          </a:prstGeom>
        </p:spPr>
      </p:pic>
      <p:pic>
        <p:nvPicPr>
          <p:cNvPr id="7" name="HandySchoolVocab2-InsidetheClassroom 10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0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brick wall (free wallpaper) by viZZZual.com.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57158" y="285728"/>
            <a:ext cx="5000660" cy="3429024"/>
          </a:xfrm>
          <a:prstGeom prst="wedgeRoundRectCallout">
            <a:avLst>
              <a:gd name="adj1" fmla="val -60048"/>
              <a:gd name="adj2" fmla="val 2533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Mauer</a:t>
            </a:r>
            <a:r>
              <a:rPr lang="en-GB" sz="6000" b="1" dirty="0" smtClean="0">
                <a:solidFill>
                  <a:schemeClr val="tx1"/>
                </a:solidFill>
              </a:rPr>
              <a:t>, das </a:t>
            </a:r>
            <a:r>
              <a:rPr lang="en-GB" sz="6000" b="1" dirty="0" err="1" smtClean="0">
                <a:solidFill>
                  <a:schemeClr val="tx1"/>
                </a:solidFill>
              </a:rPr>
              <a:t>Fenster</a:t>
            </a:r>
            <a:r>
              <a:rPr lang="en-GB" sz="6000" b="1" dirty="0" smtClean="0">
                <a:solidFill>
                  <a:schemeClr val="tx1"/>
                </a:solidFill>
              </a:rPr>
              <a:t> und </a:t>
            </a: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Schreibtisch</a:t>
            </a:r>
            <a:r>
              <a:rPr lang="en-GB" sz="6000" b="1" dirty="0" smtClean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7" name="Picture 6" descr="angryWINDOW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5010" y="323845"/>
            <a:ext cx="1824034" cy="1898789"/>
          </a:xfrm>
          <a:prstGeom prst="rect">
            <a:avLst/>
          </a:prstGeom>
        </p:spPr>
      </p:pic>
      <p:pic>
        <p:nvPicPr>
          <p:cNvPr id="8" name="Picture 7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7754" y="3967183"/>
            <a:ext cx="4057650" cy="239077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wall, the window and the desk…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HandySchoolVocab2-InsidetheClassroom 11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brick wall (free wallpaper) by viZZZual.com.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WINDOW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5010" y="323845"/>
            <a:ext cx="1824034" cy="1898789"/>
          </a:xfrm>
          <a:prstGeom prst="rect">
            <a:avLst/>
          </a:prstGeom>
        </p:spPr>
      </p:pic>
      <p:pic>
        <p:nvPicPr>
          <p:cNvPr id="8" name="Picture 7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7754" y="3967183"/>
            <a:ext cx="4057650" cy="239077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wall, the window, the desk and the chair…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angryCHAIR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2068" y="2109795"/>
            <a:ext cx="2628900" cy="28194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71414"/>
            <a:ext cx="4929222" cy="3214710"/>
          </a:xfrm>
          <a:prstGeom prst="wedgeRoundRectCallout">
            <a:avLst>
              <a:gd name="adj1" fmla="val -56837"/>
              <a:gd name="adj2" fmla="val 2408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5400" b="1" dirty="0" smtClean="0">
                <a:solidFill>
                  <a:schemeClr val="tx1"/>
                </a:solidFill>
              </a:rPr>
              <a:t>die </a:t>
            </a:r>
            <a:r>
              <a:rPr lang="en-GB" sz="5400" b="1" dirty="0" err="1" smtClean="0">
                <a:solidFill>
                  <a:schemeClr val="tx1"/>
                </a:solidFill>
              </a:rPr>
              <a:t>Mauer</a:t>
            </a:r>
            <a:r>
              <a:rPr lang="en-GB" sz="5400" b="1" dirty="0" smtClean="0">
                <a:solidFill>
                  <a:schemeClr val="tx1"/>
                </a:solidFill>
              </a:rPr>
              <a:t>, das </a:t>
            </a:r>
            <a:r>
              <a:rPr lang="en-GB" sz="5400" b="1" dirty="0" err="1" smtClean="0">
                <a:solidFill>
                  <a:schemeClr val="tx1"/>
                </a:solidFill>
              </a:rPr>
              <a:t>Fenster</a:t>
            </a:r>
            <a:r>
              <a:rPr lang="en-GB" sz="5400" b="1" dirty="0" smtClean="0">
                <a:solidFill>
                  <a:schemeClr val="tx1"/>
                </a:solidFill>
              </a:rPr>
              <a:t>, </a:t>
            </a:r>
            <a:r>
              <a:rPr lang="en-GB" sz="5400" b="1" dirty="0" err="1" smtClean="0">
                <a:solidFill>
                  <a:schemeClr val="tx1"/>
                </a:solidFill>
              </a:rPr>
              <a:t>der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  <a:r>
              <a:rPr lang="en-GB" sz="5400" b="1" dirty="0" err="1" smtClean="0">
                <a:solidFill>
                  <a:schemeClr val="tx1"/>
                </a:solidFill>
              </a:rPr>
              <a:t>Schreibtisch</a:t>
            </a:r>
            <a:r>
              <a:rPr lang="en-GB" sz="5400" b="1" dirty="0" smtClean="0">
                <a:solidFill>
                  <a:schemeClr val="tx1"/>
                </a:solidFill>
              </a:rPr>
              <a:t> und </a:t>
            </a:r>
            <a:r>
              <a:rPr lang="en-GB" sz="5400" b="1" dirty="0" err="1" smtClean="0">
                <a:solidFill>
                  <a:schemeClr val="tx1"/>
                </a:solidFill>
              </a:rPr>
              <a:t>der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  <a:r>
              <a:rPr lang="en-GB" sz="5400" b="1" dirty="0" err="1" smtClean="0">
                <a:solidFill>
                  <a:schemeClr val="tx1"/>
                </a:solidFill>
              </a:rPr>
              <a:t>Stuhl</a:t>
            </a:r>
            <a:r>
              <a:rPr lang="en-GB" sz="5400" b="1" dirty="0" smtClean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11" name="HandySchoolVocab2-InsidetheClassroom 12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brick wall (free wallpaper) by viZZZual.com.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WINDOW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5010" y="323845"/>
            <a:ext cx="1824034" cy="1898789"/>
          </a:xfrm>
          <a:prstGeom prst="rect">
            <a:avLst/>
          </a:prstGeom>
        </p:spPr>
      </p:pic>
      <p:pic>
        <p:nvPicPr>
          <p:cNvPr id="8" name="Picture 7" descr="angryDES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7754" y="3967183"/>
            <a:ext cx="4057650" cy="239077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wall, the window, the desk, </a:t>
            </a:r>
          </a:p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chair and the student…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angryCHAIR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2068" y="2109795"/>
            <a:ext cx="2628900" cy="2819400"/>
          </a:xfrm>
          <a:prstGeom prst="rect">
            <a:avLst/>
          </a:prstGeom>
        </p:spPr>
      </p:pic>
      <p:pic>
        <p:nvPicPr>
          <p:cNvPr id="14" name="Picture 13" descr="angrycarrotfacebac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853489"/>
            <a:ext cx="1652716" cy="286126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596" y="214314"/>
            <a:ext cx="4500594" cy="3786190"/>
          </a:xfrm>
          <a:prstGeom prst="wedgeRoundRectCallout">
            <a:avLst>
              <a:gd name="adj1" fmla="val -61750"/>
              <a:gd name="adj2" fmla="val 2352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800" b="1" dirty="0" smtClean="0">
                <a:solidFill>
                  <a:schemeClr val="tx1"/>
                </a:solidFill>
              </a:rPr>
              <a:t>die </a:t>
            </a:r>
            <a:r>
              <a:rPr lang="en-GB" sz="4800" b="1" dirty="0" err="1" smtClean="0">
                <a:solidFill>
                  <a:schemeClr val="tx1"/>
                </a:solidFill>
              </a:rPr>
              <a:t>Mauer</a:t>
            </a:r>
            <a:r>
              <a:rPr lang="en-GB" sz="4800" b="1" dirty="0" smtClean="0">
                <a:solidFill>
                  <a:schemeClr val="tx1"/>
                </a:solidFill>
              </a:rPr>
              <a:t>, das </a:t>
            </a:r>
            <a:r>
              <a:rPr lang="en-GB" sz="4800" b="1" dirty="0" err="1" smtClean="0">
                <a:solidFill>
                  <a:schemeClr val="tx1"/>
                </a:solidFill>
              </a:rPr>
              <a:t>Fenster</a:t>
            </a:r>
            <a:r>
              <a:rPr lang="en-GB" sz="4800" b="1" dirty="0" smtClean="0">
                <a:solidFill>
                  <a:schemeClr val="tx1"/>
                </a:solidFill>
              </a:rPr>
              <a:t>, </a:t>
            </a:r>
            <a:r>
              <a:rPr lang="en-GB" sz="4800" b="1" dirty="0" err="1" smtClean="0">
                <a:solidFill>
                  <a:schemeClr val="tx1"/>
                </a:solidFill>
              </a:rPr>
              <a:t>der</a:t>
            </a:r>
            <a:r>
              <a:rPr lang="en-GB" sz="4800" b="1" dirty="0" smtClean="0">
                <a:solidFill>
                  <a:schemeClr val="tx1"/>
                </a:solidFill>
              </a:rPr>
              <a:t> </a:t>
            </a:r>
            <a:r>
              <a:rPr lang="en-GB" sz="4800" b="1" dirty="0" err="1" smtClean="0">
                <a:solidFill>
                  <a:schemeClr val="tx1"/>
                </a:solidFill>
              </a:rPr>
              <a:t>Schreibtisch</a:t>
            </a:r>
            <a:r>
              <a:rPr lang="en-GB" sz="4800" b="1" dirty="0" smtClean="0">
                <a:solidFill>
                  <a:schemeClr val="tx1"/>
                </a:solidFill>
              </a:rPr>
              <a:t>,  </a:t>
            </a:r>
            <a:r>
              <a:rPr lang="en-GB" sz="4800" b="1" dirty="0" err="1" smtClean="0">
                <a:solidFill>
                  <a:schemeClr val="tx1"/>
                </a:solidFill>
              </a:rPr>
              <a:t>der</a:t>
            </a:r>
            <a:r>
              <a:rPr lang="en-GB" sz="4800" b="1" dirty="0" smtClean="0">
                <a:solidFill>
                  <a:schemeClr val="tx1"/>
                </a:solidFill>
              </a:rPr>
              <a:t> </a:t>
            </a:r>
            <a:r>
              <a:rPr lang="en-GB" sz="4800" b="1" dirty="0" err="1" smtClean="0">
                <a:solidFill>
                  <a:schemeClr val="tx1"/>
                </a:solidFill>
              </a:rPr>
              <a:t>Stuhl</a:t>
            </a:r>
            <a:r>
              <a:rPr lang="en-GB" sz="4800" b="1" dirty="0" smtClean="0">
                <a:solidFill>
                  <a:schemeClr val="tx1"/>
                </a:solidFill>
              </a:rPr>
              <a:t> und </a:t>
            </a:r>
            <a:r>
              <a:rPr lang="en-GB" sz="4800" b="1" dirty="0" err="1" smtClean="0">
                <a:solidFill>
                  <a:schemeClr val="tx1"/>
                </a:solidFill>
              </a:rPr>
              <a:t>der</a:t>
            </a:r>
            <a:r>
              <a:rPr lang="en-GB" sz="4800" b="1" dirty="0" smtClean="0">
                <a:solidFill>
                  <a:schemeClr val="tx1"/>
                </a:solidFill>
              </a:rPr>
              <a:t> </a:t>
            </a:r>
            <a:r>
              <a:rPr lang="de-DE" sz="4800" b="1" dirty="0" smtClean="0">
                <a:solidFill>
                  <a:schemeClr val="tx1"/>
                </a:solidFill>
              </a:rPr>
              <a:t>Schüler</a:t>
            </a:r>
            <a:r>
              <a:rPr lang="en-GB" sz="4800" b="1" dirty="0" smtClean="0">
                <a:solidFill>
                  <a:schemeClr val="tx1"/>
                </a:solidFill>
              </a:rPr>
              <a:t>…</a:t>
            </a:r>
            <a:endParaRPr lang="en-GB" sz="5400" b="1" dirty="0" smtClean="0">
              <a:solidFill>
                <a:schemeClr val="tx1"/>
              </a:solidFill>
            </a:endParaRPr>
          </a:p>
        </p:txBody>
      </p:sp>
      <p:pic>
        <p:nvPicPr>
          <p:cNvPr id="11" name="HandySchoolVocab2-InsidetheClassroom 13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3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The brick wall (free wallpaper) by viZZZual.com.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WINDOWfootballmatch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0298" y="-214338"/>
            <a:ext cx="6215106" cy="641971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214382" y="214290"/>
            <a:ext cx="7929618" cy="1143008"/>
          </a:xfrm>
          <a:prstGeom prst="wedgeRoundRectCallout">
            <a:avLst>
              <a:gd name="adj1" fmla="val -67104"/>
              <a:gd name="adj2" fmla="val 2418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… und das </a:t>
            </a:r>
            <a:r>
              <a:rPr lang="de-DE" sz="6000" b="1" dirty="0" smtClean="0">
                <a:solidFill>
                  <a:schemeClr val="tx1"/>
                </a:solidFill>
              </a:rPr>
              <a:t>Fußballspiel</a:t>
            </a:r>
            <a:r>
              <a:rPr lang="en-GB" sz="6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Picture 14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857496"/>
            <a:ext cx="3786214" cy="655488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… and the football match.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2-InsidetheClassroom 14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movie still 13 by anyjazz65."/>
          <p:cNvPicPr>
            <a:picLocks noChangeAspect="1" noChangeArrowheads="1"/>
          </p:cNvPicPr>
          <p:nvPr/>
        </p:nvPicPr>
        <p:blipFill>
          <a:blip r:embed="rId3" cstate="print"/>
          <a:srcRect l="7780" t="10000" r="7016" b="78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786182" y="3929066"/>
            <a:ext cx="4000528" cy="1357296"/>
          </a:xfrm>
          <a:prstGeom prst="wedgeRoundRectCallout">
            <a:avLst>
              <a:gd name="adj1" fmla="val -72949"/>
              <a:gd name="adj2" fmla="val 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  <a:latin typeface="Harrington" pitchFamily="82" charset="0"/>
              </a:rPr>
              <a:t>Drittes</a:t>
            </a:r>
            <a:r>
              <a:rPr lang="en-GB" sz="4000" b="1" dirty="0" smtClean="0">
                <a:solidFill>
                  <a:schemeClr val="tx1"/>
                </a:solidFill>
                <a:latin typeface="Harrington" pitchFamily="82" charset="0"/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  <a:latin typeface="Harrington" pitchFamily="82" charset="0"/>
              </a:rPr>
              <a:t>Kapitel</a:t>
            </a:r>
            <a:endParaRPr lang="en-GB" sz="4000" b="1" dirty="0">
              <a:solidFill>
                <a:schemeClr val="tx1"/>
              </a:solidFill>
              <a:latin typeface="Harrington" pitchFamily="82" charset="0"/>
            </a:endParaRPr>
          </a:p>
        </p:txBody>
      </p:sp>
      <p:pic>
        <p:nvPicPr>
          <p:cNvPr id="5" name="Picture 4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142906" y="3143246"/>
            <a:ext cx="2962275" cy="2390775"/>
          </a:xfrm>
          <a:prstGeom prst="rect">
            <a:avLst/>
          </a:prstGeom>
        </p:spPr>
      </p:pic>
      <p:pic>
        <p:nvPicPr>
          <p:cNvPr id="4" name="Picture 3" descr="angrydigital2smil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142906" y="3143246"/>
            <a:ext cx="2962275" cy="23907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Chapter Three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HandySchoolVocab2-InsidetheClassroom 15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_MG_23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0881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board…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571604" y="2500306"/>
            <a:ext cx="3643338" cy="1285884"/>
          </a:xfrm>
          <a:prstGeom prst="wedgeRoundRectCallout">
            <a:avLst>
              <a:gd name="adj1" fmla="val -95114"/>
              <a:gd name="adj2" fmla="val 6530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Tafel</a:t>
            </a:r>
            <a:r>
              <a:rPr lang="en-GB" sz="6000" b="1" dirty="0" smtClean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5" name="HandySchoolVocab2-InsidetheClassroom 16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_MG_23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337341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board and the marker…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85786" y="4286256"/>
            <a:ext cx="5500726" cy="1643074"/>
          </a:xfrm>
          <a:prstGeom prst="wedgeRoundRectCallout">
            <a:avLst>
              <a:gd name="adj1" fmla="val 96522"/>
              <a:gd name="adj2" fmla="val -1243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5400" b="1" dirty="0" smtClean="0">
                <a:solidFill>
                  <a:schemeClr val="tx1"/>
                </a:solidFill>
              </a:rPr>
              <a:t>die </a:t>
            </a:r>
            <a:r>
              <a:rPr lang="en-GB" sz="5400" b="1" dirty="0" err="1" smtClean="0">
                <a:solidFill>
                  <a:schemeClr val="tx1"/>
                </a:solidFill>
              </a:rPr>
              <a:t>Tafel</a:t>
            </a:r>
            <a:r>
              <a:rPr lang="en-GB" sz="5400" b="1" dirty="0" smtClean="0">
                <a:solidFill>
                  <a:schemeClr val="tx1"/>
                </a:solidFill>
              </a:rPr>
              <a:t> und </a:t>
            </a:r>
            <a:r>
              <a:rPr lang="en-GB" sz="5400" b="1" dirty="0" err="1" smtClean="0">
                <a:solidFill>
                  <a:schemeClr val="tx1"/>
                </a:solidFill>
              </a:rPr>
              <a:t>der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  <a:r>
              <a:rPr lang="en-GB" sz="5400" b="1" dirty="0" err="1" smtClean="0">
                <a:solidFill>
                  <a:schemeClr val="tx1"/>
                </a:solidFill>
              </a:rPr>
              <a:t>Filzstift</a:t>
            </a:r>
            <a:r>
              <a:rPr lang="en-GB" sz="5400" b="1" dirty="0" smtClean="0">
                <a:solidFill>
                  <a:schemeClr val="tx1"/>
                </a:solidFill>
              </a:rPr>
              <a:t>…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2-InsidetheClassroom 17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_MG_2350.JPG"/>
          <p:cNvPicPr>
            <a:picLocks noChangeAspect="1"/>
          </p:cNvPicPr>
          <p:nvPr/>
        </p:nvPicPr>
        <p:blipFill>
          <a:blip r:embed="rId3" cstate="print"/>
          <a:srcRect t="6542" r="3271"/>
          <a:stretch>
            <a:fillRect/>
          </a:stretch>
        </p:blipFill>
        <p:spPr>
          <a:xfrm>
            <a:off x="-1" y="0"/>
            <a:ext cx="9144001" cy="6123045"/>
          </a:xfrm>
          <a:prstGeom prst="rect">
            <a:avLst/>
          </a:prstGeom>
        </p:spPr>
      </p:pic>
      <p:pic>
        <p:nvPicPr>
          <p:cNvPr id="5" name="Picture 4" descr="angryparsnip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5140" y="3143248"/>
            <a:ext cx="3048000" cy="527685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board, the marker and the student.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000100" y="4143380"/>
            <a:ext cx="6429388" cy="1643074"/>
          </a:xfrm>
          <a:prstGeom prst="wedgeRoundRectCallout">
            <a:avLst>
              <a:gd name="adj1" fmla="val -68275"/>
              <a:gd name="adj2" fmla="val 2797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5400" b="1" dirty="0" smtClean="0">
                <a:solidFill>
                  <a:schemeClr val="tx1"/>
                </a:solidFill>
              </a:rPr>
              <a:t>die </a:t>
            </a:r>
            <a:r>
              <a:rPr lang="en-GB" sz="5400" b="1" dirty="0" err="1" smtClean="0">
                <a:solidFill>
                  <a:schemeClr val="tx1"/>
                </a:solidFill>
              </a:rPr>
              <a:t>Tafel</a:t>
            </a:r>
            <a:r>
              <a:rPr lang="en-GB" sz="5400" b="1" dirty="0" smtClean="0">
                <a:solidFill>
                  <a:schemeClr val="tx1"/>
                </a:solidFill>
              </a:rPr>
              <a:t>, </a:t>
            </a:r>
            <a:r>
              <a:rPr lang="en-GB" sz="5400" b="1" dirty="0" err="1" smtClean="0">
                <a:solidFill>
                  <a:schemeClr val="tx1"/>
                </a:solidFill>
              </a:rPr>
              <a:t>der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  <a:r>
              <a:rPr lang="en-GB" sz="5400" b="1" dirty="0" err="1" smtClean="0">
                <a:solidFill>
                  <a:schemeClr val="tx1"/>
                </a:solidFill>
              </a:rPr>
              <a:t>Filzstift</a:t>
            </a:r>
            <a:r>
              <a:rPr lang="en-GB" sz="5400" b="1" dirty="0" smtClean="0">
                <a:solidFill>
                  <a:schemeClr val="tx1"/>
                </a:solidFill>
              </a:rPr>
              <a:t> und </a:t>
            </a:r>
            <a:r>
              <a:rPr lang="en-GB" sz="5400" b="1" dirty="0" err="1" smtClean="0">
                <a:solidFill>
                  <a:schemeClr val="tx1"/>
                </a:solidFill>
              </a:rPr>
              <a:t>der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  <a:r>
              <a:rPr lang="de-DE" sz="5400" b="1" dirty="0" smtClean="0">
                <a:solidFill>
                  <a:schemeClr val="tx1"/>
                </a:solidFill>
              </a:rPr>
              <a:t>Schüler</a:t>
            </a:r>
            <a:r>
              <a:rPr lang="en-GB" sz="5400" b="1" dirty="0" smtClean="0">
                <a:solidFill>
                  <a:schemeClr val="tx1"/>
                </a:solidFill>
              </a:rPr>
              <a:t>.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2-InsidetheClassroom 18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8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 Classroom, I by Robert Pollac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857232"/>
            <a:ext cx="2962275" cy="2390775"/>
          </a:xfrm>
          <a:prstGeom prst="rect">
            <a:avLst/>
          </a:prstGeom>
        </p:spPr>
      </p:pic>
      <p:pic>
        <p:nvPicPr>
          <p:cNvPr id="4" name="Picture 3" descr="angrydigital2smil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857232"/>
            <a:ext cx="2962275" cy="23907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68" y="2714620"/>
            <a:ext cx="5143500" cy="2428892"/>
          </a:xfrm>
          <a:prstGeom prst="wedgeRoundRectCallout">
            <a:avLst>
              <a:gd name="adj1" fmla="val -74601"/>
              <a:gd name="adj2" fmla="val -4395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That was nice, wasn’t it? I hope you learnt something.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2-InsidetheClassroom 19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1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 Classroom, I by Robert Pollac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571868" y="1571612"/>
            <a:ext cx="5143500" cy="4357692"/>
          </a:xfrm>
          <a:prstGeom prst="wedgeRoundRectCallout">
            <a:avLst>
              <a:gd name="adj1" fmla="val -70897"/>
              <a:gd name="adj2" fmla="val 310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Hello! I am Miss Digitally Angry Clock-Face and today I’m going to tell you some stories with things you can find in the classroom!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857232"/>
            <a:ext cx="2962275" cy="2390775"/>
          </a:xfrm>
          <a:prstGeom prst="rect">
            <a:avLst/>
          </a:prstGeom>
        </p:spPr>
      </p:pic>
      <p:pic>
        <p:nvPicPr>
          <p:cNvPr id="4" name="Picture 3" descr="angrydigital2smil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857232"/>
            <a:ext cx="2962275" cy="2390775"/>
          </a:xfrm>
          <a:prstGeom prst="rect">
            <a:avLst/>
          </a:prstGeom>
        </p:spPr>
      </p:pic>
      <p:pic>
        <p:nvPicPr>
          <p:cNvPr id="7" name="HandySchoolVocab2-InsidetheClassroom 2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8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My Classroom, I by Robert Pollack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movie still 13 by anyjazz65."/>
          <p:cNvPicPr>
            <a:picLocks noChangeAspect="1" noChangeArrowheads="1"/>
          </p:cNvPicPr>
          <p:nvPr/>
        </p:nvPicPr>
        <p:blipFill>
          <a:blip r:embed="rId3" cstate="print"/>
          <a:srcRect l="7780" t="10000" r="7016" b="78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786182" y="3929066"/>
            <a:ext cx="4000528" cy="1357296"/>
          </a:xfrm>
          <a:prstGeom prst="wedgeRoundRectCallout">
            <a:avLst>
              <a:gd name="adj1" fmla="val 32838"/>
              <a:gd name="adj2" fmla="val -13467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  <a:latin typeface="Harrington" pitchFamily="82" charset="0"/>
              </a:rPr>
              <a:t>Erstes</a:t>
            </a:r>
            <a:r>
              <a:rPr lang="en-GB" sz="4000" b="1" dirty="0" smtClean="0">
                <a:solidFill>
                  <a:schemeClr val="tx1"/>
                </a:solidFill>
                <a:latin typeface="Harrington" pitchFamily="82" charset="0"/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  <a:latin typeface="Harrington" pitchFamily="82" charset="0"/>
              </a:rPr>
              <a:t>Kapitel</a:t>
            </a:r>
            <a:endParaRPr lang="en-GB" sz="4000" b="1" dirty="0">
              <a:solidFill>
                <a:schemeClr val="tx1"/>
              </a:solidFill>
              <a:latin typeface="Harrington" pitchFamily="82" charset="0"/>
            </a:endParaRPr>
          </a:p>
        </p:txBody>
      </p:sp>
      <p:pic>
        <p:nvPicPr>
          <p:cNvPr id="5" name="Picture 4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214290"/>
            <a:ext cx="2962275" cy="2390775"/>
          </a:xfrm>
          <a:prstGeom prst="rect">
            <a:avLst/>
          </a:prstGeom>
        </p:spPr>
      </p:pic>
      <p:pic>
        <p:nvPicPr>
          <p:cNvPr id="4" name="Picture 3" descr="angrydigital2smil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214290"/>
            <a:ext cx="2962275" cy="23907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Chapter One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HandySchoolVocab2-InsidetheClassroom 3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lassroom Chairs 2 by James Sarmiento (old account)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2571736" y="357166"/>
            <a:ext cx="4786346" cy="1000108"/>
          </a:xfrm>
          <a:prstGeom prst="wedgeRoundRectCallout">
            <a:avLst>
              <a:gd name="adj1" fmla="val -114413"/>
              <a:gd name="adj2" fmla="val 532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Schüler…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422" y="1781908"/>
            <a:ext cx="2601942" cy="450461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student…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HandySchoolVocab2-InsidetheClassroom 4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4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lassroom Chairs 2 by James Sarmiento (old account)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1714480" y="142852"/>
            <a:ext cx="5857916" cy="1714512"/>
          </a:xfrm>
          <a:prstGeom prst="wedgeRoundRectCallout">
            <a:avLst>
              <a:gd name="adj1" fmla="val -80442"/>
              <a:gd name="adj2" fmla="val -959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Schüler </a:t>
            </a:r>
            <a:r>
              <a:rPr lang="en-GB" sz="6000" b="1" dirty="0" smtClean="0">
                <a:solidFill>
                  <a:schemeClr val="tx1"/>
                </a:solidFill>
              </a:rPr>
              <a:t>und </a:t>
            </a: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Lehrer…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potatoheadTEACHER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00628" y="2143151"/>
            <a:ext cx="3477897" cy="3786179"/>
          </a:xfrm>
          <a:prstGeom prst="rect">
            <a:avLst/>
          </a:prstGeom>
        </p:spPr>
      </p:pic>
      <p:pic>
        <p:nvPicPr>
          <p:cNvPr id="10" name="Picture 9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422" y="1781908"/>
            <a:ext cx="2601942" cy="450461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student and the teacher…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2-InsidetheClassroom 5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lassroom Chairs 2 by James Sarmiento (old account)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parsnip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422" y="1781908"/>
            <a:ext cx="2601942" cy="450461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214414" y="0"/>
            <a:ext cx="5643602" cy="2500306"/>
          </a:xfrm>
          <a:prstGeom prst="wedgeRoundRectCallout">
            <a:avLst>
              <a:gd name="adj1" fmla="val -80442"/>
              <a:gd name="adj2" fmla="val -959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Schüler, </a:t>
            </a: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Lehrer und die </a:t>
            </a:r>
            <a:r>
              <a:rPr lang="de-DE" sz="6000" b="1" dirty="0" smtClean="0">
                <a:solidFill>
                  <a:schemeClr val="tx1"/>
                </a:solidFill>
              </a:rPr>
              <a:t>Prüfung</a:t>
            </a:r>
            <a:r>
              <a:rPr lang="en-GB" sz="6000" b="1" dirty="0" smtClean="0">
                <a:solidFill>
                  <a:schemeClr val="tx1"/>
                </a:solidFill>
              </a:rPr>
              <a:t>…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parsnipfaceDEPRESSE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1795488"/>
            <a:ext cx="1978000" cy="4491032"/>
          </a:xfrm>
          <a:prstGeom prst="rect">
            <a:avLst/>
          </a:prstGeom>
        </p:spPr>
      </p:pic>
      <p:pic>
        <p:nvPicPr>
          <p:cNvPr id="11" name="Picture 10" descr="angryTES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3152810"/>
            <a:ext cx="1428760" cy="165127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student, the teacher and the test…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potatoheadTEACHER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00628" y="2152678"/>
            <a:ext cx="3477897" cy="3786179"/>
          </a:xfrm>
          <a:prstGeom prst="rect">
            <a:avLst/>
          </a:prstGeom>
        </p:spPr>
      </p:pic>
      <p:pic>
        <p:nvPicPr>
          <p:cNvPr id="10" name="HandySchoolVocab2-InsidetheClassroom 6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6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0.38541 0.05278 C 0.33367 0.02246 0.28194 -0.00786 0.22499 -0.02222 C 0.16805 -0.03657 0.08124 -0.03703 0.04374 -0.03333 C 0.00624 -0.02962 0.00312 -0.01481 -5.83333E-6 5.92593E-6 " pathEditMode="relative" ptsTypes="aaaA">
                                      <p:cBhvr>
                                        <p:cTn id="10" dur="2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238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lassroom Chairs 2 by James Sarmiento (old account)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BIN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2928926" y="3429000"/>
            <a:ext cx="1857388" cy="1818285"/>
          </a:xfrm>
          <a:prstGeom prst="rect">
            <a:avLst/>
          </a:prstGeom>
        </p:spPr>
      </p:pic>
      <p:pic>
        <p:nvPicPr>
          <p:cNvPr id="12" name="Picture 11" descr="angryparsnipfaceDEPRESSE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1795488"/>
            <a:ext cx="1978000" cy="4491032"/>
          </a:xfrm>
          <a:prstGeom prst="rect">
            <a:avLst/>
          </a:prstGeom>
        </p:spPr>
      </p:pic>
      <p:pic>
        <p:nvPicPr>
          <p:cNvPr id="13" name="Picture 12" descr="angryTES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3152810"/>
            <a:ext cx="1428760" cy="165127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student, the teacher, the test and the bin.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4" name="Picture 13" descr="angryBI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3429000"/>
            <a:ext cx="1857387" cy="1818285"/>
          </a:xfrm>
          <a:prstGeom prst="rect">
            <a:avLst/>
          </a:prstGeom>
        </p:spPr>
      </p:pic>
      <p:pic>
        <p:nvPicPr>
          <p:cNvPr id="15" name="Picture 14" descr="angryTES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3143248"/>
            <a:ext cx="1428760" cy="165127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71504" y="71438"/>
            <a:ext cx="7715272" cy="2285992"/>
          </a:xfrm>
          <a:prstGeom prst="wedgeRoundRectCallout">
            <a:avLst>
              <a:gd name="adj1" fmla="val -59701"/>
              <a:gd name="adj2" fmla="val -1376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5400" b="1" dirty="0" err="1" smtClean="0">
                <a:solidFill>
                  <a:schemeClr val="tx1"/>
                </a:solidFill>
              </a:rPr>
              <a:t>der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  <a:r>
              <a:rPr lang="de-DE" sz="5400" b="1" dirty="0" smtClean="0">
                <a:solidFill>
                  <a:schemeClr val="tx1"/>
                </a:solidFill>
              </a:rPr>
              <a:t>Schüler, </a:t>
            </a:r>
            <a:r>
              <a:rPr lang="en-GB" sz="5400" b="1" dirty="0" err="1" smtClean="0">
                <a:solidFill>
                  <a:schemeClr val="tx1"/>
                </a:solidFill>
              </a:rPr>
              <a:t>der</a:t>
            </a:r>
            <a:r>
              <a:rPr lang="en-GB" sz="5400" b="1" dirty="0" smtClean="0">
                <a:solidFill>
                  <a:schemeClr val="tx1"/>
                </a:solidFill>
              </a:rPr>
              <a:t> Lehrer, die </a:t>
            </a:r>
            <a:r>
              <a:rPr lang="de-DE" sz="5400" b="1" dirty="0" smtClean="0">
                <a:solidFill>
                  <a:schemeClr val="tx1"/>
                </a:solidFill>
              </a:rPr>
              <a:t>Prüfung und der Abfalleimer.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6" name="Picture 15" descr="angrypotatoheadTEACHER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00628" y="2152678"/>
            <a:ext cx="3477897" cy="3786179"/>
          </a:xfrm>
          <a:prstGeom prst="rect">
            <a:avLst/>
          </a:prstGeom>
        </p:spPr>
      </p:pic>
      <p:pic>
        <p:nvPicPr>
          <p:cNvPr id="11" name="HandySchoolVocab2-InsidetheClassroom 7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8.33333E-7 3.7037E-6 C 0.01823 -0.04074 0.03646 -0.08148 0.05416 -0.11111 C 0.07187 -0.14074 0.09062 -0.16713 0.10625 -0.17778 C 0.12187 -0.18843 0.13889 -0.18195 0.14791 -0.175 C 0.15694 -0.16806 0.15764 -0.15185 0.16041 -0.13611 C 0.16319 -0.12037 0.16527 -0.11296 0.16458 -0.08056 C 0.16389 -0.04815 0.16007 0.00509 0.15625 0.05833 " pathEditMode="relative" ptsTypes="aaaaa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8.33333E-7 3.7037E-6 C 0.01823 -0.04074 0.03646 -0.08148 0.05416 -0.11111 C 0.07187 -0.14074 0.09062 -0.16713 0.10625 -0.17778 C 0.12187 -0.18843 0.13889 -0.18195 0.14791 -0.175 C 0.15694 -0.16806 0.15764 -0.15185 0.16041 -0.13611 C 0.16319 -0.12037 0.16527 -0.11296 0.16458 -0.08056 C 0.16389 -0.04815 0.16007 0.00509 0.15625 0.05833 " pathEditMode="relative" ptsTypes="aaaaa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movie still 13 by anyjazz65."/>
          <p:cNvPicPr>
            <a:picLocks noChangeAspect="1" noChangeArrowheads="1"/>
          </p:cNvPicPr>
          <p:nvPr/>
        </p:nvPicPr>
        <p:blipFill>
          <a:blip r:embed="rId3" cstate="print"/>
          <a:srcRect l="7780" t="10000" r="7016" b="78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2214546" y="3071810"/>
            <a:ext cx="4000528" cy="1357296"/>
          </a:xfrm>
          <a:prstGeom prst="wedgeRoundRectCallout">
            <a:avLst>
              <a:gd name="adj1" fmla="val 50127"/>
              <a:gd name="adj2" fmla="val -12344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  <a:latin typeface="Harrington" pitchFamily="82" charset="0"/>
              </a:rPr>
              <a:t>Zweites</a:t>
            </a:r>
            <a:r>
              <a:rPr lang="en-GB" sz="4000" b="1" dirty="0" smtClean="0">
                <a:solidFill>
                  <a:schemeClr val="tx1"/>
                </a:solidFill>
                <a:latin typeface="Harrington" pitchFamily="82" charset="0"/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  <a:latin typeface="Harrington" pitchFamily="82" charset="0"/>
              </a:rPr>
              <a:t>Kapitel</a:t>
            </a:r>
            <a:endParaRPr lang="en-GB" sz="4000" b="1" dirty="0">
              <a:solidFill>
                <a:schemeClr val="tx1"/>
              </a:solidFill>
              <a:latin typeface="Harrington" pitchFamily="82" charset="0"/>
            </a:endParaRPr>
          </a:p>
        </p:txBody>
      </p:sp>
      <p:pic>
        <p:nvPicPr>
          <p:cNvPr id="5" name="Picture 4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28267">
            <a:off x="5857884" y="214290"/>
            <a:ext cx="2962275" cy="2390775"/>
          </a:xfrm>
          <a:prstGeom prst="rect">
            <a:avLst/>
          </a:prstGeom>
        </p:spPr>
      </p:pic>
      <p:pic>
        <p:nvPicPr>
          <p:cNvPr id="4" name="Picture 3" descr="angrydigital2smil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12443">
            <a:off x="5857884" y="214290"/>
            <a:ext cx="2962275" cy="23907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Chapter Two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HandySchoolVocab2-InsidetheClassroom 8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brick wall (free wallpaper) by viZZZual.com.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1071538" y="428604"/>
            <a:ext cx="4143404" cy="1071570"/>
          </a:xfrm>
          <a:prstGeom prst="wedgeRoundRectCallout">
            <a:avLst>
              <a:gd name="adj1" fmla="val -80798"/>
              <a:gd name="adj2" fmla="val 2251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Mauer</a:t>
            </a:r>
            <a:r>
              <a:rPr lang="en-GB" sz="6000" b="1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wall…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2-InsidetheClassroom 9.wav">
            <a:hlinkClick r:id="" action="ppaction://media"/>
          </p:cNvPr>
          <p:cNvPicPr>
            <a:picLocks noRot="1" noChangeAspect="1"/>
          </p:cNvPicPr>
          <p:nvPr>
            <a:wavAudioFile r:embed="rId1" name="HandySchoolVocab2-InsidetheClassroom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272</Words>
  <Application>Microsoft Office PowerPoint</Application>
  <PresentationFormat>On-screen Show (4:3)</PresentationFormat>
  <Paragraphs>40</Paragraphs>
  <Slides>20</Slides>
  <Notes>0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Handy School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76</cp:revision>
  <dcterms:created xsi:type="dcterms:W3CDTF">2010-04-08T11:40:38Z</dcterms:created>
  <dcterms:modified xsi:type="dcterms:W3CDTF">2010-06-16T14:52:04Z</dcterms:modified>
</cp:coreProperties>
</file>