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2" r:id="rId3"/>
    <p:sldId id="288" r:id="rId4"/>
    <p:sldId id="289" r:id="rId5"/>
    <p:sldId id="297" r:id="rId6"/>
    <p:sldId id="290" r:id="rId7"/>
    <p:sldId id="295" r:id="rId8"/>
    <p:sldId id="296" r:id="rId9"/>
    <p:sldId id="291" r:id="rId10"/>
    <p:sldId id="292" r:id="rId11"/>
    <p:sldId id="275" r:id="rId12"/>
    <p:sldId id="279" r:id="rId13"/>
    <p:sldId id="276" r:id="rId14"/>
    <p:sldId id="286" r:id="rId15"/>
    <p:sldId id="280" r:id="rId16"/>
    <p:sldId id="278" r:id="rId17"/>
    <p:sldId id="281" r:id="rId18"/>
    <p:sldId id="259" r:id="rId19"/>
    <p:sldId id="294" r:id="rId20"/>
    <p:sldId id="29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9900"/>
    <a:srgbClr val="FF9933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BE15A-723E-4F71-96BD-35A551537E76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0A76B-6F7D-478B-977E-117632581C6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Hello, my name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angrt</a:t>
            </a:r>
            <a:r>
              <a:rPr lang="en-GB" baseline="0" dirty="0" smtClean="0"/>
              <a:t> potato head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3E35-A1E9-4F5B-9616-39AE41A01979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1.png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audio21.wa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audio" Target="../media/audio20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2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 smtClean="0"/>
              <a:t>Handy Verbs</a:t>
            </a:r>
            <a:br>
              <a:rPr lang="en-GB" sz="8000" dirty="0" smtClean="0"/>
            </a:br>
            <a:r>
              <a:rPr lang="en-GB" sz="5400" dirty="0" smtClean="0"/>
              <a:t>Future  Tense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With the Angry Family</a:t>
            </a:r>
          </a:p>
          <a:p>
            <a:endParaRPr lang="en-GB" dirty="0" smtClean="0"/>
          </a:p>
          <a:p>
            <a:r>
              <a:rPr lang="en-GB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will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4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027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9" name="Picture 8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9600" y="2500306"/>
            <a:ext cx="2655770" cy="3276600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026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will accompany me!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071934" y="620688"/>
            <a:ext cx="3956450" cy="1450990"/>
          </a:xfrm>
          <a:prstGeom prst="wedgeRoundRectCallout">
            <a:avLst>
              <a:gd name="adj1" fmla="val -17928"/>
              <a:gd name="adj2" fmla="val 9519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 me </a:t>
            </a:r>
            <a:r>
              <a:rPr lang="en-GB" sz="4000" b="1" dirty="0" err="1" smtClean="0">
                <a:solidFill>
                  <a:schemeClr val="tx1"/>
                </a:solidFill>
              </a:rPr>
              <a:t>acompañar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ás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5" name="future 4.wav">
            <a:hlinkClick r:id="" action="ppaction://media"/>
          </p:cNvPr>
          <p:cNvPicPr>
            <a:picLocks noRot="1" noChangeAspect="1"/>
          </p:cNvPicPr>
          <p:nvPr>
            <a:wavAudioFile r:embed="rId1" name="future 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4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81161"/>
            <a:ext cx="1923442" cy="3990963"/>
          </a:xfrm>
          <a:prstGeom prst="rect">
            <a:avLst/>
          </a:prstGeom>
        </p:spPr>
      </p:pic>
      <p:pic>
        <p:nvPicPr>
          <p:cNvPr id="14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23839"/>
            <a:ext cx="2083909" cy="3429024"/>
          </a:xfrm>
          <a:prstGeom prst="rect">
            <a:avLst/>
          </a:prstGeom>
          <a:noFill/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24301"/>
            <a:ext cx="2571768" cy="1709052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76586"/>
            <a:ext cx="2412452" cy="2662227"/>
          </a:xfrm>
          <a:prstGeom prst="rect">
            <a:avLst/>
          </a:prstGeom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60677" y="2795607"/>
            <a:ext cx="2397669" cy="2645911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9855"/>
            <a:ext cx="2655770" cy="327659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131840" y="692696"/>
            <a:ext cx="5726440" cy="1521858"/>
          </a:xfrm>
          <a:prstGeom prst="wedgeRoundRectCallout">
            <a:avLst>
              <a:gd name="adj1" fmla="val 32659"/>
              <a:gd name="adj2" fmla="val 9623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¿Para 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lo </a:t>
            </a:r>
            <a:r>
              <a:rPr lang="en-GB" sz="4000" b="1" dirty="0" err="1" smtClean="0">
                <a:solidFill>
                  <a:schemeClr val="tx1"/>
                </a:solidFill>
              </a:rPr>
              <a:t>quieres</a:t>
            </a:r>
            <a:r>
              <a:rPr lang="en-GB" sz="4000" b="1" dirty="0" smtClean="0">
                <a:solidFill>
                  <a:schemeClr val="tx1"/>
                </a:solidFill>
              </a:rPr>
              <a:t> a </a:t>
            </a:r>
            <a:r>
              <a:rPr lang="en-GB" sz="4000" b="1" dirty="0" err="1" smtClean="0">
                <a:solidFill>
                  <a:schemeClr val="tx1"/>
                </a:solidFill>
              </a:rPr>
              <a:t>él</a:t>
            </a:r>
            <a:r>
              <a:rPr lang="en-GB" sz="4000" b="1" dirty="0" smtClean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¡Lo </a:t>
            </a:r>
            <a:r>
              <a:rPr lang="en-GB" sz="4000" b="1" dirty="0" err="1" smtClean="0">
                <a:solidFill>
                  <a:schemeClr val="tx1"/>
                </a:solidFill>
              </a:rPr>
              <a:t>desordenar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á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todo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2" name="Round Diagonal Corner Rectangle 11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do you want him for? He will mess it up!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9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10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2"/>
          </a:xfrm>
          <a:prstGeom prst="rect">
            <a:avLst/>
          </a:prstGeom>
        </p:spPr>
      </p:pic>
      <p:pic>
        <p:nvPicPr>
          <p:cNvPr id="15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60677" y="2786058"/>
            <a:ext cx="2397669" cy="2645911"/>
          </a:xfrm>
          <a:prstGeom prst="rect">
            <a:avLst/>
          </a:prstGeom>
        </p:spPr>
      </p:pic>
      <p:pic>
        <p:nvPicPr>
          <p:cNvPr id="19" name="Picture 18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22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0" name="Rounded Rectangular Callout 9"/>
          <p:cNvSpPr/>
          <p:nvPr/>
        </p:nvSpPr>
        <p:spPr>
          <a:xfrm>
            <a:off x="3428992" y="571480"/>
            <a:ext cx="3500462" cy="1785950"/>
          </a:xfrm>
          <a:prstGeom prst="wedgeRoundRectCallout">
            <a:avLst>
              <a:gd name="adj1" fmla="val -88747"/>
              <a:gd name="adj2" fmla="val 10719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 smtClean="0">
                <a:solidFill>
                  <a:schemeClr val="tx1"/>
                </a:solidFill>
              </a:rPr>
              <a:t>Wir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</a:rPr>
              <a:t>werden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err="1" smtClean="0">
                <a:solidFill>
                  <a:schemeClr val="tx1"/>
                </a:solidFill>
              </a:rPr>
              <a:t>mitkommen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428992" y="548680"/>
            <a:ext cx="4455376" cy="1800200"/>
          </a:xfrm>
          <a:prstGeom prst="wedgeRoundRectCallout">
            <a:avLst>
              <a:gd name="adj1" fmla="val 44316"/>
              <a:gd name="adj2" fmla="val 8155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Nosotras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también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ir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emos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 will come too.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1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11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9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9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1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60677" y="2786058"/>
            <a:ext cx="2397669" cy="264591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8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sp>
        <p:nvSpPr>
          <p:cNvPr id="10" name="Rounded Rectangular Callout 9"/>
          <p:cNvSpPr/>
          <p:nvPr/>
        </p:nvSpPr>
        <p:spPr>
          <a:xfrm>
            <a:off x="1928794" y="692696"/>
            <a:ext cx="6675654" cy="1800200"/>
          </a:xfrm>
          <a:prstGeom prst="wedgeRoundRectCallout">
            <a:avLst>
              <a:gd name="adj1" fmla="val -25357"/>
              <a:gd name="adj2" fmla="val 10840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No </a:t>
            </a:r>
            <a:r>
              <a:rPr lang="en-GB" sz="4000" b="1" dirty="0" err="1" smtClean="0">
                <a:solidFill>
                  <a:schemeClr val="tx1"/>
                </a:solidFill>
              </a:rPr>
              <a:t>tenéis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ni</a:t>
            </a:r>
            <a:r>
              <a:rPr lang="en-GB" sz="4000" b="1" dirty="0" smtClean="0">
                <a:solidFill>
                  <a:schemeClr val="tx1"/>
                </a:solidFill>
              </a:rPr>
              <a:t> idea del </a:t>
            </a:r>
            <a:r>
              <a:rPr lang="en-GB" sz="4000" b="1" dirty="0" err="1" smtClean="0">
                <a:solidFill>
                  <a:schemeClr val="tx1"/>
                </a:solidFill>
              </a:rPr>
              <a:t>futuro</a:t>
            </a:r>
            <a:r>
              <a:rPr lang="en-GB" sz="4000" b="1" dirty="0" smtClean="0">
                <a:solidFill>
                  <a:schemeClr val="tx1"/>
                </a:solidFill>
              </a:rPr>
              <a:t>. Las </a:t>
            </a:r>
            <a:r>
              <a:rPr lang="en-GB" sz="4000" b="1" dirty="0" err="1" smtClean="0">
                <a:solidFill>
                  <a:schemeClr val="tx1"/>
                </a:solidFill>
              </a:rPr>
              <a:t>bombillas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estar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án</a:t>
            </a:r>
            <a:r>
              <a:rPr lang="en-GB" sz="48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totalmente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pasadas</a:t>
            </a:r>
            <a:r>
              <a:rPr lang="en-GB" sz="4000" b="1" dirty="0" smtClean="0">
                <a:solidFill>
                  <a:schemeClr val="tx1"/>
                </a:solidFill>
              </a:rPr>
              <a:t> de </a:t>
            </a:r>
            <a:r>
              <a:rPr lang="en-GB" sz="4000" b="1" dirty="0" err="1" smtClean="0">
                <a:solidFill>
                  <a:schemeClr val="tx1"/>
                </a:solidFill>
              </a:rPr>
              <a:t>moda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You have no clue about the future.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Light bulbs will be totally old-fashioned.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10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7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4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60677" y="2786058"/>
            <a:ext cx="2397669" cy="2645911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0" name="Rounded Rectangular Callout 9"/>
          <p:cNvSpPr/>
          <p:nvPr/>
        </p:nvSpPr>
        <p:spPr>
          <a:xfrm>
            <a:off x="3714744" y="214290"/>
            <a:ext cx="5072098" cy="2071702"/>
          </a:xfrm>
          <a:prstGeom prst="wedgeRoundRectCallout">
            <a:avLst>
              <a:gd name="adj1" fmla="val 26224"/>
              <a:gd name="adj2" fmla="val 7416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¡Y los </a:t>
            </a:r>
            <a:r>
              <a:rPr lang="en-GB" sz="4000" b="1" dirty="0" err="1" smtClean="0">
                <a:solidFill>
                  <a:schemeClr val="tx1"/>
                </a:solidFill>
              </a:rPr>
              <a:t>teléfonos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móviles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sustituir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án</a:t>
            </a:r>
            <a:r>
              <a:rPr lang="en-GB" sz="4000" b="1" dirty="0" smtClean="0">
                <a:solidFill>
                  <a:schemeClr val="tx1"/>
                </a:solidFill>
              </a:rPr>
              <a:t> a </a:t>
            </a:r>
            <a:r>
              <a:rPr lang="en-GB" sz="4000" b="1" dirty="0" err="1" smtClean="0">
                <a:solidFill>
                  <a:schemeClr val="tx1"/>
                </a:solidFill>
              </a:rPr>
              <a:t>las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tostadoras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And toasters will be replaced by mobile phones!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4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9600" y="2500306"/>
            <a:ext cx="2655770" cy="3276600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0" name="Rounded Rectangular Callout 9"/>
          <p:cNvSpPr/>
          <p:nvPr/>
        </p:nvSpPr>
        <p:spPr>
          <a:xfrm>
            <a:off x="4286248" y="548680"/>
            <a:ext cx="3886152" cy="1308684"/>
          </a:xfrm>
          <a:prstGeom prst="wedgeRoundRectCallout">
            <a:avLst>
              <a:gd name="adj1" fmla="val 8317"/>
              <a:gd name="adj2" fmla="val 11468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Vosotras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esperar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éis</a:t>
            </a:r>
            <a:r>
              <a:rPr lang="en-GB" sz="48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aquí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will wait here.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0" name="future 2.wav">
            <a:hlinkClick r:id="" action="ppaction://media"/>
          </p:cNvPr>
          <p:cNvPicPr>
            <a:picLocks noRot="1" noChangeAspect="1"/>
          </p:cNvPicPr>
          <p:nvPr>
            <a:wavAudioFile r:embed="rId1" name="future 2.wav"/>
          </p:nvPr>
        </p:nvPicPr>
        <p:blipFill>
          <a:blip r:embed="rId10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7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0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2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60677" y="2786058"/>
            <a:ext cx="2397669" cy="2645911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2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24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0" name="Rounded Rectangular Callout 9"/>
          <p:cNvSpPr/>
          <p:nvPr/>
        </p:nvSpPr>
        <p:spPr>
          <a:xfrm>
            <a:off x="1714480" y="764704"/>
            <a:ext cx="5017760" cy="1164098"/>
          </a:xfrm>
          <a:prstGeom prst="wedgeRoundRectCallout">
            <a:avLst>
              <a:gd name="adj1" fmla="val -48697"/>
              <a:gd name="adj2" fmla="val 12366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Cuándo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os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volver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emos</a:t>
            </a:r>
            <a:r>
              <a:rPr lang="en-GB" sz="4000" b="1" dirty="0" smtClean="0">
                <a:solidFill>
                  <a:schemeClr val="tx1"/>
                </a:solidFill>
              </a:rPr>
              <a:t> a </a:t>
            </a:r>
            <a:r>
              <a:rPr lang="en-GB" sz="4000" b="1" dirty="0" err="1" smtClean="0">
                <a:solidFill>
                  <a:schemeClr val="tx1"/>
                </a:solidFill>
              </a:rPr>
              <a:t>ver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When will we see you again?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8" name="future 5.wav">
            <a:hlinkClick r:id="" action="ppaction://media"/>
          </p:cNvPr>
          <p:cNvPicPr>
            <a:picLocks noRot="1" noChangeAspect="1"/>
          </p:cNvPicPr>
          <p:nvPr>
            <a:wavAudioFile r:embed="rId1" name="future 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97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4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9600" y="2500306"/>
            <a:ext cx="2655770" cy="3276600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483768" y="908720"/>
            <a:ext cx="5945884" cy="1305834"/>
          </a:xfrm>
          <a:prstGeom prst="wedgeRoundRectCallout">
            <a:avLst>
              <a:gd name="adj1" fmla="val -10579"/>
              <a:gd name="adj2" fmla="val 11676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Pues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volver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émos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para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hora</a:t>
            </a:r>
            <a:r>
              <a:rPr lang="en-GB" sz="4000" b="1" dirty="0" smtClean="0">
                <a:solidFill>
                  <a:schemeClr val="tx1"/>
                </a:solidFill>
              </a:rPr>
              <a:t> de la comida.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Uhm</a:t>
            </a:r>
            <a:r>
              <a:rPr lang="en-GB" sz="3600" b="1" dirty="0" smtClean="0">
                <a:solidFill>
                  <a:schemeClr val="tx1"/>
                </a:solidFill>
              </a:rPr>
              <a:t>… We will be back for lunch time</a:t>
            </a:r>
            <a:r>
              <a:rPr lang="en-GB" sz="2800" b="1" dirty="0" smtClean="0">
                <a:solidFill>
                  <a:schemeClr val="tx1"/>
                </a:solidFill>
              </a:rPr>
              <a:t>.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20" name="future 3.wav">
            <a:hlinkClick r:id="" action="ppaction://media"/>
          </p:cNvPr>
          <p:cNvPicPr>
            <a:picLocks noRot="1" noChangeAspect="1"/>
          </p:cNvPicPr>
          <p:nvPr>
            <a:wavAudioFile r:embed="rId1" name="future 3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2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5" name="Picture 14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7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pic>
        <p:nvPicPr>
          <p:cNvPr id="11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flipH="1">
            <a:off x="0" y="-398178"/>
            <a:ext cx="9144000" cy="6756136"/>
          </a:xfrm>
          <a:prstGeom prst="rect">
            <a:avLst/>
          </a:prstGeom>
          <a:noFill/>
        </p:spPr>
      </p:pic>
      <p:pic>
        <p:nvPicPr>
          <p:cNvPr id="1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32" y="-71462"/>
            <a:ext cx="9144032" cy="6756159"/>
          </a:xfrm>
          <a:prstGeom prst="rect">
            <a:avLst/>
          </a:prstGeom>
          <a:noFill/>
        </p:spPr>
      </p:pic>
      <p:pic>
        <p:nvPicPr>
          <p:cNvPr id="1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flipH="1">
            <a:off x="-21276" y="86168"/>
            <a:ext cx="9165276" cy="67718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7544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return...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714488"/>
            <a:ext cx="478634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back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back</a:t>
            </a:r>
          </a:p>
          <a:p>
            <a:r>
              <a:rPr lang="en-GB" sz="32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32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back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back</a:t>
            </a:r>
          </a:p>
          <a:p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back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back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500562" y="1617681"/>
            <a:ext cx="478634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volver</a:t>
            </a:r>
            <a:r>
              <a:rPr lang="en-GB" sz="40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44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volver-</a:t>
            </a:r>
            <a:r>
              <a:rPr lang="en-GB" sz="44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/Ella/</a:t>
            </a: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Usted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2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volver</a:t>
            </a:r>
            <a:r>
              <a:rPr lang="en-GB" sz="32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36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</a:t>
            </a:r>
            <a:endParaRPr kumimoji="0" lang="en-GB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8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2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2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volver-</a:t>
            </a:r>
            <a:r>
              <a:rPr lang="en-GB" sz="36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emos</a:t>
            </a:r>
            <a:endParaRPr kumimoji="0" lang="en-GB" sz="32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36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volver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40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éis</a:t>
            </a:r>
            <a:endParaRPr kumimoji="0" lang="en-GB" sz="36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volver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44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án</a:t>
            </a:r>
            <a:endParaRPr kumimoji="0" lang="en-GB" sz="40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600604" y="357166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el </a:t>
            </a: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regreso</a:t>
            </a: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...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9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15" name="Picture 14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7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pic>
        <p:nvPicPr>
          <p:cNvPr id="11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flipH="1">
            <a:off x="0" y="-398178"/>
            <a:ext cx="9144000" cy="6756136"/>
          </a:xfrm>
          <a:prstGeom prst="rect">
            <a:avLst/>
          </a:prstGeom>
          <a:noFill/>
        </p:spPr>
      </p:pic>
      <p:pic>
        <p:nvPicPr>
          <p:cNvPr id="1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32" y="-71462"/>
            <a:ext cx="9144032" cy="6756159"/>
          </a:xfrm>
          <a:prstGeom prst="rect">
            <a:avLst/>
          </a:prstGeom>
          <a:noFill/>
        </p:spPr>
      </p:pic>
      <p:pic>
        <p:nvPicPr>
          <p:cNvPr id="1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flipH="1">
            <a:off x="-21276" y="86168"/>
            <a:ext cx="9165276" cy="6771856"/>
          </a:xfrm>
          <a:prstGeom prst="rect">
            <a:avLst/>
          </a:prstGeom>
          <a:noFill/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034" y="1428736"/>
            <a:ext cx="40005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Time machine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Future	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Travel	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accompany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Mobile phone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Old-fashioned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wait	</a:t>
            </a:r>
          </a:p>
          <a:p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Lunch time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57686" y="1428736"/>
            <a:ext cx="47863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Máquina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del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tiempo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Futuro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Viaje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Acompañar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Teléfono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móvil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Pasado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moda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Esperar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Hora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la comida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" name="slide 19.wav">
            <a:hlinkClick r:id="" action="ppaction://media"/>
          </p:cNvPr>
          <p:cNvPicPr>
            <a:picLocks noRot="1" noChangeAspect="1"/>
          </p:cNvPicPr>
          <p:nvPr>
            <a:wavAudioFile r:embed="rId1" name="slide 19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7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187624" y="4581128"/>
            <a:ext cx="8027846" cy="1919706"/>
          </a:xfrm>
          <a:prstGeom prst="wedgeRoundRectCallout">
            <a:avLst>
              <a:gd name="adj1" fmla="val -28175"/>
              <a:gd name="adj2" fmla="val -9562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Hello, my name is Mr. Angry Potato Head. I will be a master of tenses. And I will start with the future!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" name="Picture 10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3" name="slide 02.wav">
            <a:hlinkClick r:id="" action="ppaction://media"/>
          </p:cNvPr>
          <p:cNvPicPr>
            <a:picLocks noRot="1" noChangeAspect="1"/>
          </p:cNvPicPr>
          <p:nvPr>
            <a:wavAudioFile r:embed="rId1" name="slide 02.wav"/>
          </p:nvPr>
        </p:nvPicPr>
        <p:blipFill>
          <a:blip r:embed="rId9" cstate="print"/>
          <a:stretch>
            <a:fillRect/>
          </a:stretch>
        </p:blipFill>
        <p:spPr>
          <a:xfrm>
            <a:off x="89916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224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2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10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1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pic>
        <p:nvPicPr>
          <p:cNvPr id="25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-398178"/>
            <a:ext cx="9144000" cy="6756136"/>
          </a:xfrm>
          <a:prstGeom prst="rect">
            <a:avLst/>
          </a:prstGeom>
          <a:noFill/>
        </p:spPr>
      </p:pic>
      <p:pic>
        <p:nvPicPr>
          <p:cNvPr id="26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-71462"/>
            <a:ext cx="9144032" cy="6756159"/>
          </a:xfrm>
          <a:prstGeom prst="rect">
            <a:avLst/>
          </a:prstGeom>
          <a:noFill/>
        </p:spPr>
      </p:pic>
      <p:pic>
        <p:nvPicPr>
          <p:cNvPr id="27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21276" y="86168"/>
            <a:ext cx="9165276" cy="67718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285852" y="-1700954"/>
            <a:ext cx="914397" cy="1504619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515707" y="-1557085"/>
            <a:ext cx="946281" cy="1557085"/>
          </a:xfrm>
          <a:prstGeom prst="rect">
            <a:avLst/>
          </a:prstGeom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329599" y="-285776"/>
            <a:ext cx="1047734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300733" y="-1500222"/>
            <a:ext cx="685410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124913"/>
            <a:ext cx="889579" cy="1463781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1981492" y="2000240"/>
            <a:ext cx="114354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605716">
            <a:off x="-2677614" y="5443780"/>
            <a:ext cx="2419350" cy="3980984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452445" y="-1214470"/>
            <a:ext cx="2203224" cy="1167475"/>
            <a:chOff x="2452445" y="-1214470"/>
            <a:chExt cx="2203224" cy="1167475"/>
          </a:xfrm>
        </p:grpSpPr>
        <p:pic>
          <p:nvPicPr>
            <p:cNvPr id="30" name="Picture 29" descr="angrydigital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V="1">
              <a:off x="3989382" y="-1176100"/>
              <a:ext cx="666287" cy="1096361"/>
            </a:xfrm>
            <a:prstGeom prst="rect">
              <a:avLst/>
            </a:prstGeom>
          </p:spPr>
        </p:pic>
        <p:pic>
          <p:nvPicPr>
            <p:cNvPr id="31" name="Picture 30" descr="angrytoasterbrow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V="1">
              <a:off x="2452445" y="-1214470"/>
              <a:ext cx="709505" cy="1167475"/>
            </a:xfrm>
            <a:prstGeom prst="rect">
              <a:avLst/>
            </a:prstGeom>
          </p:spPr>
        </p:pic>
      </p:grpSp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6525907" y="-1383423"/>
            <a:ext cx="735656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034648"/>
            <a:ext cx="1365577" cy="224702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519131"/>
            <a:ext cx="889579" cy="1463781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658696"/>
            <a:ext cx="1643063" cy="2703622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-0.00052 -0.00347 L -0.0073 0.99792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50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857356" y="4786322"/>
            <a:ext cx="7286644" cy="1571636"/>
          </a:xfrm>
          <a:prstGeom prst="wedgeRoundRectCallout">
            <a:avLst>
              <a:gd name="adj1" fmla="val -28175"/>
              <a:gd name="adj2" fmla="val -9562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 future tense is not very difficult in Spanish and I will tell you why…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1" name="slide 03.wav">
            <a:hlinkClick r:id="" action="ppaction://media"/>
          </p:cNvPr>
          <p:cNvPicPr>
            <a:picLocks noRot="1" noChangeAspect="1"/>
          </p:cNvPicPr>
          <p:nvPr>
            <a:wavAudioFile r:embed="rId1" name="slide 0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16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928794" y="4643446"/>
            <a:ext cx="7215206" cy="1785950"/>
          </a:xfrm>
          <a:prstGeom prst="wedgeRoundRectCallout">
            <a:avLst>
              <a:gd name="adj1" fmla="val -28175"/>
              <a:gd name="adj2" fmla="val -9562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Most essentially you will need to remember this simple set of endings...</a:t>
            </a:r>
            <a:endParaRPr lang="en-GB" sz="40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3" name="slide 04.wav">
            <a:hlinkClick r:id="" action="ppaction://media"/>
          </p:cNvPr>
          <p:cNvPicPr>
            <a:picLocks noRot="1" noChangeAspect="1"/>
          </p:cNvPicPr>
          <p:nvPr>
            <a:wavAudioFile r:embed="rId1" name="slide 0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1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714876" y="1643050"/>
            <a:ext cx="4429124" cy="4857784"/>
          </a:xfrm>
          <a:prstGeom prst="wedgeRoundRectCallout">
            <a:avLst>
              <a:gd name="adj1" fmla="val -61817"/>
              <a:gd name="adj2" fmla="val -1452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(I)	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GB" sz="4000" b="1" dirty="0" smtClean="0">
                <a:solidFill>
                  <a:srgbClr val="FF0000"/>
                </a:solidFill>
              </a:rPr>
              <a:t>-é</a:t>
            </a: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(you)	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GB" sz="4000" b="1" dirty="0" smtClean="0">
                <a:solidFill>
                  <a:srgbClr val="FF0000"/>
                </a:solidFill>
              </a:rPr>
              <a:t>-</a:t>
            </a:r>
            <a:r>
              <a:rPr lang="en-GB" sz="4000" b="1" dirty="0" err="1" smtClean="0">
                <a:solidFill>
                  <a:srgbClr val="FF0000"/>
                </a:solidFill>
              </a:rPr>
              <a:t>ás</a:t>
            </a:r>
            <a:endParaRPr lang="en-GB" sz="4000" b="1" dirty="0" smtClean="0">
              <a:solidFill>
                <a:srgbClr val="FF0000"/>
              </a:solidFill>
            </a:endParaRP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(he/she)	</a:t>
            </a:r>
            <a:r>
              <a:rPr lang="en-GB" sz="4000" b="1" dirty="0" smtClean="0">
                <a:solidFill>
                  <a:srgbClr val="FF0000"/>
                </a:solidFill>
              </a:rPr>
              <a:t>-á</a:t>
            </a: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(we)		</a:t>
            </a:r>
            <a:r>
              <a:rPr lang="en-GB" sz="4000" b="1" dirty="0" smtClean="0">
                <a:solidFill>
                  <a:srgbClr val="FF0000"/>
                </a:solidFill>
              </a:rPr>
              <a:t>-</a:t>
            </a:r>
            <a:r>
              <a:rPr lang="en-GB" sz="4000" b="1" dirty="0" err="1" smtClean="0">
                <a:solidFill>
                  <a:srgbClr val="FF0000"/>
                </a:solidFill>
              </a:rPr>
              <a:t>emos</a:t>
            </a:r>
            <a:endParaRPr lang="en-GB" sz="3200" b="1" dirty="0" smtClean="0">
              <a:solidFill>
                <a:srgbClr val="FF0000"/>
              </a:solidFill>
            </a:endParaRP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(you pl.)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GB" sz="4000" b="1" dirty="0" smtClean="0">
                <a:solidFill>
                  <a:srgbClr val="FF0000"/>
                </a:solidFill>
              </a:rPr>
              <a:t>-</a:t>
            </a:r>
            <a:r>
              <a:rPr lang="en-GB" sz="4000" b="1" dirty="0" err="1" smtClean="0">
                <a:solidFill>
                  <a:srgbClr val="FF0000"/>
                </a:solidFill>
              </a:rPr>
              <a:t>éis</a:t>
            </a:r>
            <a:endParaRPr lang="en-GB" sz="4000" b="1" dirty="0" smtClean="0">
              <a:solidFill>
                <a:srgbClr val="FF0000"/>
              </a:solidFill>
            </a:endParaRP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(they)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GB" sz="4000" b="1" dirty="0" smtClean="0">
                <a:solidFill>
                  <a:srgbClr val="FF0000"/>
                </a:solidFill>
              </a:rPr>
              <a:t>-</a:t>
            </a:r>
            <a:r>
              <a:rPr lang="en-GB" sz="4000" b="1" dirty="0" err="1" smtClean="0">
                <a:solidFill>
                  <a:srgbClr val="FF0000"/>
                </a:solidFill>
              </a:rPr>
              <a:t>án</a:t>
            </a:r>
            <a:endParaRPr lang="en-GB" sz="44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1" name="slide 05.wav">
            <a:hlinkClick r:id="" action="ppaction://media"/>
          </p:cNvPr>
          <p:cNvPicPr>
            <a:picLocks noRot="1" noChangeAspect="1"/>
          </p:cNvPicPr>
          <p:nvPr>
            <a:wavAudioFile r:embed="rId1" name="slide 0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17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9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429124" y="2071678"/>
            <a:ext cx="4319340" cy="4429156"/>
          </a:xfrm>
          <a:prstGeom prst="wedgeRoundRectCallout">
            <a:avLst>
              <a:gd name="adj1" fmla="val -73196"/>
              <a:gd name="adj2" fmla="val 37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Once you learn them</a:t>
            </a:r>
            <a:r>
              <a:rPr lang="en-GB" sz="4000" b="1" i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you can form the future tense of all verbs by simply adding the endings to the infinitive of any verb...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1" name="slide 06.wav">
            <a:hlinkClick r:id="" action="ppaction://media"/>
          </p:cNvPr>
          <p:cNvPicPr>
            <a:picLocks noRot="1" noChangeAspect="1"/>
          </p:cNvPicPr>
          <p:nvPr>
            <a:wavAudioFile r:embed="rId1" name="slide 0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20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4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9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357686" y="3429000"/>
            <a:ext cx="4786314" cy="2952328"/>
          </a:xfrm>
          <a:prstGeom prst="wedgeRoundRectCallout">
            <a:avLst>
              <a:gd name="adj1" fmla="val -60003"/>
              <a:gd name="adj2" fmla="val -3183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... Remember that the INFINITIVE is the form of the verb ending in </a:t>
            </a:r>
          </a:p>
          <a:p>
            <a:pPr algn="ctr"/>
            <a:r>
              <a:rPr lang="en-GB" sz="4400" b="1" dirty="0" smtClean="0">
                <a:solidFill>
                  <a:schemeClr val="bg2">
                    <a:lumMod val="10000"/>
                  </a:schemeClr>
                </a:solidFill>
              </a:rPr>
              <a:t>-AR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400" b="1" dirty="0" smtClean="0">
                <a:solidFill>
                  <a:schemeClr val="bg2">
                    <a:lumMod val="10000"/>
                  </a:schemeClr>
                </a:solidFill>
              </a:rPr>
              <a:t>-ER 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or </a:t>
            </a:r>
            <a:r>
              <a:rPr lang="en-GB" sz="4400" b="1" dirty="0" smtClean="0">
                <a:solidFill>
                  <a:schemeClr val="bg2">
                    <a:lumMod val="10000"/>
                  </a:schemeClr>
                </a:solidFill>
              </a:rPr>
              <a:t>-IR</a:t>
            </a:r>
            <a:endParaRPr lang="en-GB" sz="36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1" name="slide 07.wav">
            <a:hlinkClick r:id="" action="ppaction://media"/>
          </p:cNvPr>
          <p:cNvPicPr>
            <a:picLocks noRot="1" noChangeAspect="1"/>
          </p:cNvPicPr>
          <p:nvPr>
            <a:wavAudioFile r:embed="rId1" name="slide 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1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1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8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42033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3667125" cy="4524375"/>
          </a:xfrm>
          <a:prstGeom prst="rect">
            <a:avLst/>
          </a:prstGeom>
        </p:spPr>
      </p:pic>
      <p:pic>
        <p:nvPicPr>
          <p:cNvPr id="12" name="Picture 11" descr="CrazyHair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285784" y="-857280"/>
            <a:ext cx="5915025" cy="4143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429124" y="1844824"/>
            <a:ext cx="4463356" cy="4656010"/>
          </a:xfrm>
          <a:prstGeom prst="wedgeRoundRectCallout">
            <a:avLst>
              <a:gd name="adj1" fmla="val -68818"/>
              <a:gd name="adj2" fmla="val 194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Like...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CANT</a:t>
            </a:r>
            <a:r>
              <a:rPr lang="en-GB" sz="4000" b="1" u="sng" dirty="0" smtClean="0">
                <a:solidFill>
                  <a:schemeClr val="bg2">
                    <a:lumMod val="10000"/>
                  </a:schemeClr>
                </a:solidFill>
              </a:rPr>
              <a:t>AR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(to sing),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HABL</a:t>
            </a:r>
            <a:r>
              <a:rPr lang="en-GB" sz="4000" b="1" u="sng" dirty="0" smtClean="0">
                <a:solidFill>
                  <a:schemeClr val="bg2">
                    <a:lumMod val="10000"/>
                  </a:schemeClr>
                </a:solidFill>
              </a:rPr>
              <a:t>AR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(to speak),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BEB</a:t>
            </a:r>
            <a:r>
              <a:rPr lang="en-GB" sz="4000" b="1" u="sng" dirty="0" smtClean="0">
                <a:solidFill>
                  <a:schemeClr val="bg2">
                    <a:lumMod val="10000"/>
                  </a:schemeClr>
                </a:solidFill>
              </a:rPr>
              <a:t>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(to drink),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COM</a:t>
            </a:r>
            <a:r>
              <a:rPr lang="en-GB" sz="4000" b="1" u="sng" dirty="0" smtClean="0">
                <a:solidFill>
                  <a:schemeClr val="bg2">
                    <a:lumMod val="10000"/>
                  </a:schemeClr>
                </a:solidFill>
              </a:rPr>
              <a:t>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(to eat)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VIV</a:t>
            </a:r>
            <a:r>
              <a:rPr lang="en-GB" sz="4000" b="1" u="sng" dirty="0" smtClean="0">
                <a:solidFill>
                  <a:schemeClr val="bg2">
                    <a:lumMod val="10000"/>
                  </a:schemeClr>
                </a:solidFill>
              </a:rPr>
              <a:t>IR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(to live)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RE</a:t>
            </a:r>
            <a:r>
              <a:rPr lang="en-GB" sz="4000" b="1" u="sng" dirty="0" smtClean="0">
                <a:solidFill>
                  <a:schemeClr val="bg2">
                    <a:lumMod val="10000"/>
                  </a:schemeClr>
                </a:solidFill>
              </a:rPr>
              <a:t>ÍR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(to laugh)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43108" y="2071678"/>
            <a:ext cx="2000250" cy="1666875"/>
          </a:xfrm>
          <a:prstGeom prst="rect">
            <a:avLst/>
          </a:prstGeom>
        </p:spPr>
      </p:pic>
      <p:pic>
        <p:nvPicPr>
          <p:cNvPr id="11" name="slide 08.wav">
            <a:hlinkClick r:id="" action="ppaction://media"/>
          </p:cNvPr>
          <p:cNvPicPr>
            <a:picLocks noRot="1" noChangeAspect="1"/>
          </p:cNvPicPr>
          <p:nvPr>
            <a:wavAudioFile r:embed="rId1" name="slide 08.wav"/>
          </p:nvPr>
        </p:nvPicPr>
        <p:blipFill>
          <a:blip r:embed="rId9" cstate="print"/>
          <a:stretch>
            <a:fillRect/>
          </a:stretch>
        </p:blipFill>
        <p:spPr>
          <a:xfrm>
            <a:off x="89916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8" dur="31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0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571612"/>
            <a:ext cx="1923442" cy="3990963"/>
          </a:xfrm>
          <a:prstGeom prst="rect">
            <a:avLst/>
          </a:prstGeom>
        </p:spPr>
      </p:pic>
      <p:pic>
        <p:nvPicPr>
          <p:cNvPr id="1027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290"/>
            <a:ext cx="2083909" cy="3429024"/>
          </a:xfrm>
          <a:prstGeom prst="rect">
            <a:avLst/>
          </a:prstGeom>
          <a:noFill/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714752"/>
            <a:ext cx="2571768" cy="1709052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5894" y="2767037"/>
            <a:ext cx="2412452" cy="2662227"/>
          </a:xfrm>
          <a:prstGeom prst="rect">
            <a:avLst/>
          </a:prstGeom>
        </p:spPr>
      </p:pic>
      <p:pic>
        <p:nvPicPr>
          <p:cNvPr id="9" name="Picture 8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9600" y="2500306"/>
            <a:ext cx="2655770" cy="3276600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6560" y="2500306"/>
            <a:ext cx="2655770" cy="3276599"/>
          </a:xfrm>
          <a:prstGeom prst="rect">
            <a:avLst/>
          </a:prstGeom>
        </p:spPr>
      </p:pic>
      <p:pic>
        <p:nvPicPr>
          <p:cNvPr id="1026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sp>
        <p:nvSpPr>
          <p:cNvPr id="12" name="Round Diagonal Corner Rectangle 11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With this time machine I will travel to the future.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1714480" y="620688"/>
            <a:ext cx="6025872" cy="1308114"/>
          </a:xfrm>
          <a:prstGeom prst="wedgeRoundRectCallout">
            <a:avLst>
              <a:gd name="adj1" fmla="val -2696"/>
              <a:gd name="adj2" fmla="val 13356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Con </a:t>
            </a:r>
            <a:r>
              <a:rPr lang="en-GB" sz="4000" b="1" dirty="0" err="1" smtClean="0">
                <a:solidFill>
                  <a:schemeClr val="tx1"/>
                </a:solidFill>
              </a:rPr>
              <a:t>esta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máquina</a:t>
            </a:r>
            <a:r>
              <a:rPr lang="en-GB" sz="4000" b="1" dirty="0" smtClean="0">
                <a:solidFill>
                  <a:schemeClr val="tx1"/>
                </a:solidFill>
              </a:rPr>
              <a:t> del </a:t>
            </a:r>
            <a:r>
              <a:rPr lang="en-GB" sz="4000" b="1" dirty="0" err="1" smtClean="0">
                <a:solidFill>
                  <a:schemeClr val="tx1"/>
                </a:solidFill>
              </a:rPr>
              <a:t>tiempo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viajar</a:t>
            </a:r>
            <a:r>
              <a:rPr lang="en-GB" sz="4800" b="1" u="sng" dirty="0" err="1" smtClean="0">
                <a:solidFill>
                  <a:srgbClr val="FF0000"/>
                </a:solidFill>
              </a:rPr>
              <a:t>é</a:t>
            </a:r>
            <a:r>
              <a:rPr lang="en-GB" sz="4000" b="1" dirty="0" smtClean="0">
                <a:solidFill>
                  <a:schemeClr val="tx1"/>
                </a:solidFill>
              </a:rPr>
              <a:t> al </a:t>
            </a:r>
            <a:r>
              <a:rPr lang="en-GB" sz="4000" b="1" dirty="0" err="1" smtClean="0">
                <a:solidFill>
                  <a:schemeClr val="tx1"/>
                </a:solidFill>
              </a:rPr>
              <a:t>futuro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rgbClr val="FF0000"/>
              </a:solidFill>
            </a:endParaRPr>
          </a:p>
        </p:txBody>
      </p:sp>
      <p:pic>
        <p:nvPicPr>
          <p:cNvPr id="14" name="future 1.wav">
            <a:hlinkClick r:id="" action="ppaction://media"/>
          </p:cNvPr>
          <p:cNvPicPr>
            <a:picLocks noRot="1" noChangeAspect="1"/>
          </p:cNvPicPr>
          <p:nvPr>
            <a:wavAudioFile r:embed="rId1" name="future 1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428</Words>
  <Application>Microsoft Office PowerPoint</Application>
  <PresentationFormat>On-screen Show (4:3)</PresentationFormat>
  <Paragraphs>90</Paragraphs>
  <Slides>20</Slides>
  <Notes>7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Handy Verbs Future  Tense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the return...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David Wilson</cp:lastModifiedBy>
  <cp:revision>143</cp:revision>
  <dcterms:created xsi:type="dcterms:W3CDTF">2009-05-28T09:47:26Z</dcterms:created>
  <dcterms:modified xsi:type="dcterms:W3CDTF">2010-10-19T09:05:23Z</dcterms:modified>
</cp:coreProperties>
</file>