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7" roundtripDataSignature="AMtx7miOis4yg0jAcKrNR1nZJk0+TbavC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customschemas.google.com/relationships/presentationmetadata" Target="metadata"/><Relationship Id="rId2" Type="http://schemas.openxmlformats.org/officeDocument/2006/relationships/slide" Target="slides/slide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5" name="Google Shape;145;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0" name="Google Shape;16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51838eab6f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251838eab6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 name="Google Shape;11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 name="Google Shape;12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 name="Google Shape;13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
        <p:cNvGrpSpPr/>
        <p:nvPr/>
      </p:nvGrpSpPr>
      <p:grpSpPr>
        <a:xfrm>
          <a:off x="0" y="0"/>
          <a:ext cx="0" cy="0"/>
          <a:chOff x="0" y="0"/>
          <a:chExt cx="0" cy="0"/>
        </a:xfrm>
      </p:grpSpPr>
      <p:sp>
        <p:nvSpPr>
          <p:cNvPr id="24" name="Google Shape;24;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8"/>
        <p:cNvGrpSpPr/>
        <p:nvPr/>
      </p:nvGrpSpPr>
      <p:grpSpPr>
        <a:xfrm>
          <a:off x="0" y="0"/>
          <a:ext cx="0" cy="0"/>
          <a:chOff x="0" y="0"/>
          <a:chExt cx="0" cy="0"/>
        </a:xfrm>
      </p:grpSpPr>
      <p:sp>
        <p:nvSpPr>
          <p:cNvPr id="29" name="Google Shape;29;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sp>
        <p:nvSpPr>
          <p:cNvPr id="33" name="Google Shape;33;p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5" name="Google Shape;35;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1"/>
          <p:cNvSpPr>
            <a:spLocks noGrp="1"/>
          </p:cNvSpPr>
          <p:nvPr>
            <p:ph type="pic" idx="2"/>
          </p:nvPr>
        </p:nvSpPr>
        <p:spPr>
          <a:xfrm>
            <a:off x="5183188" y="987425"/>
            <a:ext cx="6172200" cy="4873625"/>
          </a:xfrm>
          <a:prstGeom prst="rect">
            <a:avLst/>
          </a:prstGeom>
          <a:noFill/>
          <a:ln>
            <a:noFill/>
          </a:ln>
        </p:spPr>
      </p:sp>
      <p:sp>
        <p:nvSpPr>
          <p:cNvPr id="64" name="Google Shape;64;p2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a:stretch/>
        </p:blipFill>
        <p:spPr>
          <a:xfrm>
            <a:off x="4213573" y="3043625"/>
            <a:ext cx="3974876" cy="3287150"/>
          </a:xfrm>
          <a:prstGeom prst="rect">
            <a:avLst/>
          </a:prstGeom>
          <a:noFill/>
          <a:ln>
            <a:noFill/>
          </a:ln>
        </p:spPr>
      </p:pic>
      <p:pic>
        <p:nvPicPr>
          <p:cNvPr id="85" name="Google Shape;85;p1"/>
          <p:cNvPicPr preferRelativeResize="0"/>
          <p:nvPr/>
        </p:nvPicPr>
        <p:blipFill rotWithShape="1">
          <a:blip r:embed="rId4">
            <a:alphaModFix/>
          </a:blip>
          <a:srcRect r="31000" b="13036"/>
          <a:stretch/>
        </p:blipFill>
        <p:spPr>
          <a:xfrm>
            <a:off x="6995148" y="3043625"/>
            <a:ext cx="4155099" cy="2858650"/>
          </a:xfrm>
          <a:prstGeom prst="rect">
            <a:avLst/>
          </a:prstGeom>
          <a:noFill/>
          <a:ln>
            <a:noFill/>
          </a:ln>
        </p:spPr>
      </p:pic>
      <p:sp>
        <p:nvSpPr>
          <p:cNvPr id="86" name="Google Shape;86;p1"/>
          <p:cNvSpPr txBox="1">
            <a:spLocks noGrp="1"/>
          </p:cNvSpPr>
          <p:nvPr>
            <p:ph type="ctrTitle"/>
          </p:nvPr>
        </p:nvSpPr>
        <p:spPr>
          <a:xfrm>
            <a:off x="1524000" y="1122368"/>
            <a:ext cx="9144000" cy="9213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GB">
                <a:latin typeface="Comic Sans MS"/>
                <a:ea typeface="Comic Sans MS"/>
                <a:cs typeface="Comic Sans MS"/>
                <a:sym typeface="Comic Sans MS"/>
              </a:rPr>
              <a:t>Tyneview trip to Istanbul</a:t>
            </a:r>
            <a:endParaRPr>
              <a:latin typeface="Comic Sans MS"/>
              <a:ea typeface="Comic Sans MS"/>
              <a:cs typeface="Comic Sans MS"/>
              <a:sym typeface="Comic Sans MS"/>
            </a:endParaRPr>
          </a:p>
          <a:p>
            <a:pPr marL="0" lvl="0" indent="0" algn="ctr" rtl="0">
              <a:lnSpc>
                <a:spcPct val="90000"/>
              </a:lnSpc>
              <a:spcBef>
                <a:spcPts val="0"/>
              </a:spcBef>
              <a:spcAft>
                <a:spcPts val="0"/>
              </a:spcAft>
              <a:buClr>
                <a:schemeClr val="dk1"/>
              </a:buClr>
              <a:buSzPct val="100000"/>
              <a:buFont typeface="Calibri"/>
              <a:buNone/>
            </a:pPr>
            <a:r>
              <a:rPr lang="en-GB">
                <a:latin typeface="Comic Sans MS"/>
                <a:ea typeface="Comic Sans MS"/>
                <a:cs typeface="Comic Sans MS"/>
                <a:sym typeface="Comic Sans MS"/>
              </a:rPr>
              <a:t>24th - 28th May 2023</a:t>
            </a:r>
            <a:endParaRPr>
              <a:latin typeface="Comic Sans MS"/>
              <a:ea typeface="Comic Sans MS"/>
              <a:cs typeface="Comic Sans MS"/>
              <a:sym typeface="Comic Sans MS"/>
            </a:endParaRPr>
          </a:p>
        </p:txBody>
      </p:sp>
      <p:pic>
        <p:nvPicPr>
          <p:cNvPr id="87" name="Google Shape;87;p1"/>
          <p:cNvPicPr preferRelativeResize="0"/>
          <p:nvPr/>
        </p:nvPicPr>
        <p:blipFill rotWithShape="1">
          <a:blip r:embed="rId5">
            <a:alphaModFix/>
          </a:blip>
          <a:srcRect/>
          <a:stretch/>
        </p:blipFill>
        <p:spPr>
          <a:xfrm>
            <a:off x="886340" y="3601405"/>
            <a:ext cx="2619375" cy="17430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7" name="Google Shape;147;p9"/>
          <p:cNvPicPr preferRelativeResize="0"/>
          <p:nvPr/>
        </p:nvPicPr>
        <p:blipFill rotWithShape="1">
          <a:blip r:embed="rId3">
            <a:alphaModFix/>
          </a:blip>
          <a:srcRect t="6429" r="41418" b="9191"/>
          <a:stretch/>
        </p:blipFill>
        <p:spPr>
          <a:xfrm>
            <a:off x="3700762" y="744279"/>
            <a:ext cx="2806364" cy="5199321"/>
          </a:xfrm>
          <a:prstGeom prst="rect">
            <a:avLst/>
          </a:prstGeom>
          <a:noFill/>
          <a:ln>
            <a:noFill/>
          </a:ln>
        </p:spPr>
      </p:pic>
      <p:pic>
        <p:nvPicPr>
          <p:cNvPr id="148" name="Google Shape;148;p9"/>
          <p:cNvPicPr preferRelativeResize="0"/>
          <p:nvPr/>
        </p:nvPicPr>
        <p:blipFill rotWithShape="1">
          <a:blip r:embed="rId4">
            <a:alphaModFix/>
          </a:blip>
          <a:srcRect t="5936" r="41418" b="20862"/>
          <a:stretch/>
        </p:blipFill>
        <p:spPr>
          <a:xfrm>
            <a:off x="7007488" y="1137684"/>
            <a:ext cx="2806364" cy="3806456"/>
          </a:xfrm>
          <a:prstGeom prst="rect">
            <a:avLst/>
          </a:prstGeom>
          <a:noFill/>
          <a:ln>
            <a:noFill/>
          </a:ln>
        </p:spPr>
      </p:pic>
      <p:sp>
        <p:nvSpPr>
          <p:cNvPr id="149" name="Google Shape;149;p9"/>
          <p:cNvSpPr txBox="1"/>
          <p:nvPr/>
        </p:nvSpPr>
        <p:spPr>
          <a:xfrm>
            <a:off x="466350" y="864100"/>
            <a:ext cx="2674500" cy="4833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400">
                <a:latin typeface="Comic Sans MS"/>
                <a:ea typeface="Comic Sans MS"/>
                <a:cs typeface="Comic Sans MS"/>
                <a:sym typeface="Comic Sans MS"/>
              </a:rPr>
              <a:t>When visiting the mosques we had to show respect by removing our shoes, covering our arms and legs and wearing a hijab.</a:t>
            </a:r>
            <a:endParaRPr sz="2400">
              <a:latin typeface="Comic Sans MS"/>
              <a:ea typeface="Comic Sans MS"/>
              <a:cs typeface="Comic Sans MS"/>
              <a:sym typeface="Comic Sans MS"/>
            </a:endParaRPr>
          </a:p>
          <a:p>
            <a:pPr marL="0" lvl="0" indent="0" algn="l" rtl="0">
              <a:spcBef>
                <a:spcPts val="0"/>
              </a:spcBef>
              <a:spcAft>
                <a:spcPts val="0"/>
              </a:spcAft>
              <a:buNone/>
            </a:pPr>
            <a:r>
              <a:rPr lang="en-GB" sz="2400">
                <a:latin typeface="Comic Sans MS"/>
                <a:ea typeface="Comic Sans MS"/>
                <a:cs typeface="Comic Sans MS"/>
                <a:sym typeface="Comic Sans MS"/>
              </a:rPr>
              <a:t>Some of us loved wearing our hijab.</a:t>
            </a:r>
            <a:endParaRPr sz="2400">
              <a:latin typeface="Comic Sans MS"/>
              <a:ea typeface="Comic Sans MS"/>
              <a:cs typeface="Comic Sans MS"/>
              <a:sym typeface="Comic Sans MS"/>
            </a:endParaRPr>
          </a:p>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4" name="Google Shape;154;p10"/>
          <p:cNvPicPr preferRelativeResize="0"/>
          <p:nvPr/>
        </p:nvPicPr>
        <p:blipFill rotWithShape="1">
          <a:blip r:embed="rId3">
            <a:alphaModFix/>
          </a:blip>
          <a:srcRect r="41861" b="9003"/>
          <a:stretch/>
        </p:blipFill>
        <p:spPr>
          <a:xfrm>
            <a:off x="202650" y="159150"/>
            <a:ext cx="2785098" cy="4731828"/>
          </a:xfrm>
          <a:prstGeom prst="rect">
            <a:avLst/>
          </a:prstGeom>
          <a:noFill/>
          <a:ln>
            <a:noFill/>
          </a:ln>
        </p:spPr>
      </p:pic>
      <p:pic>
        <p:nvPicPr>
          <p:cNvPr id="155" name="Google Shape;155;p10"/>
          <p:cNvPicPr preferRelativeResize="0"/>
          <p:nvPr/>
        </p:nvPicPr>
        <p:blipFill rotWithShape="1">
          <a:blip r:embed="rId4">
            <a:alphaModFix/>
          </a:blip>
          <a:srcRect r="28316" b="10377"/>
          <a:stretch/>
        </p:blipFill>
        <p:spPr>
          <a:xfrm>
            <a:off x="5785135" y="267037"/>
            <a:ext cx="6069223" cy="5206711"/>
          </a:xfrm>
          <a:prstGeom prst="rect">
            <a:avLst/>
          </a:prstGeom>
          <a:noFill/>
          <a:ln>
            <a:noFill/>
          </a:ln>
        </p:spPr>
      </p:pic>
      <p:pic>
        <p:nvPicPr>
          <p:cNvPr id="156" name="Google Shape;156;p10"/>
          <p:cNvPicPr preferRelativeResize="0"/>
          <p:nvPr/>
        </p:nvPicPr>
        <p:blipFill rotWithShape="1">
          <a:blip r:embed="rId5">
            <a:alphaModFix/>
          </a:blip>
          <a:srcRect t="14175" r="42785"/>
          <a:stretch/>
        </p:blipFill>
        <p:spPr>
          <a:xfrm>
            <a:off x="3051424" y="3062417"/>
            <a:ext cx="2670032" cy="4266667"/>
          </a:xfrm>
          <a:prstGeom prst="rect">
            <a:avLst/>
          </a:prstGeom>
          <a:noFill/>
          <a:ln>
            <a:noFill/>
          </a:ln>
        </p:spPr>
      </p:pic>
      <p:sp>
        <p:nvSpPr>
          <p:cNvPr id="157" name="Google Shape;157;p10"/>
          <p:cNvSpPr txBox="1"/>
          <p:nvPr/>
        </p:nvSpPr>
        <p:spPr>
          <a:xfrm>
            <a:off x="3209550" y="356625"/>
            <a:ext cx="2194500" cy="2401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latin typeface="Comic Sans MS"/>
                <a:ea typeface="Comic Sans MS"/>
                <a:cs typeface="Comic Sans MS"/>
                <a:sym typeface="Comic Sans MS"/>
              </a:rPr>
              <a:t>We took the boat from the European shore to the Asian shore.</a:t>
            </a:r>
            <a:endParaRPr sz="1800">
              <a:latin typeface="Comic Sans MS"/>
              <a:ea typeface="Comic Sans MS"/>
              <a:cs typeface="Comic Sans MS"/>
              <a:sym typeface="Comic Sans MS"/>
            </a:endParaRPr>
          </a:p>
          <a:p>
            <a:pPr marL="0" lvl="0" indent="0" algn="l" rtl="0">
              <a:spcBef>
                <a:spcPts val="0"/>
              </a:spcBef>
              <a:spcAft>
                <a:spcPts val="0"/>
              </a:spcAft>
              <a:buNone/>
            </a:pPr>
            <a:r>
              <a:rPr lang="en-GB" sz="1800">
                <a:latin typeface="Comic Sans MS"/>
                <a:ea typeface="Comic Sans MS"/>
                <a:cs typeface="Comic Sans MS"/>
                <a:sym typeface="Comic Sans MS"/>
              </a:rPr>
              <a:t>Tommy overcame is fear over boats by stepping on board!</a:t>
            </a:r>
            <a:endParaRPr sz="1800">
              <a:latin typeface="Comic Sans MS"/>
              <a:ea typeface="Comic Sans MS"/>
              <a:cs typeface="Comic Sans MS"/>
              <a:sym typeface="Comic Sans MS"/>
            </a:endParaRPr>
          </a:p>
        </p:txBody>
      </p:sp>
      <p:sp>
        <p:nvSpPr>
          <p:cNvPr id="2" name="TextBox 1">
            <a:extLst>
              <a:ext uri="{FF2B5EF4-FFF2-40B4-BE49-F238E27FC236}">
                <a16:creationId xmlns:a16="http://schemas.microsoft.com/office/drawing/2014/main" id="{90241AEB-6452-4CD3-9BA5-D876964C17CD}"/>
              </a:ext>
            </a:extLst>
          </p:cNvPr>
          <p:cNvSpPr txBox="1"/>
          <p:nvPr/>
        </p:nvSpPr>
        <p:spPr>
          <a:xfrm>
            <a:off x="372533" y="5994400"/>
            <a:ext cx="1625600" cy="307777"/>
          </a:xfrm>
          <a:prstGeom prst="rect">
            <a:avLst/>
          </a:prstGeom>
          <a:noFill/>
        </p:spPr>
        <p:txBody>
          <a:bodyPr wrap="square" rtlCol="0">
            <a:spAutoFit/>
          </a:bodyPr>
          <a:lstStyle/>
          <a:p>
            <a:r>
              <a:rPr lang="en-US" dirty="0"/>
              <a:t>Marley H </a:t>
            </a:r>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2B590A-3877-4291-99D5-4F90C8F022D4}"/>
              </a:ext>
            </a:extLst>
          </p:cNvPr>
          <p:cNvPicPr>
            <a:picLocks noChangeAspect="1"/>
          </p:cNvPicPr>
          <p:nvPr/>
        </p:nvPicPr>
        <p:blipFill rotWithShape="1">
          <a:blip r:embed="rId2"/>
          <a:srcRect t="5941" r="31860" b="10260"/>
          <a:stretch/>
        </p:blipFill>
        <p:spPr>
          <a:xfrm>
            <a:off x="747987" y="699911"/>
            <a:ext cx="4919035" cy="5147733"/>
          </a:xfrm>
          <a:prstGeom prst="rect">
            <a:avLst/>
          </a:prstGeom>
        </p:spPr>
      </p:pic>
      <p:pic>
        <p:nvPicPr>
          <p:cNvPr id="3" name="Picture 2">
            <a:extLst>
              <a:ext uri="{FF2B5EF4-FFF2-40B4-BE49-F238E27FC236}">
                <a16:creationId xmlns:a16="http://schemas.microsoft.com/office/drawing/2014/main" id="{5FF15EB7-1B14-4231-BFC5-7B000E500C9E}"/>
              </a:ext>
            </a:extLst>
          </p:cNvPr>
          <p:cNvPicPr>
            <a:picLocks noChangeAspect="1"/>
          </p:cNvPicPr>
          <p:nvPr/>
        </p:nvPicPr>
        <p:blipFill>
          <a:blip r:embed="rId3"/>
          <a:stretch>
            <a:fillRect/>
          </a:stretch>
        </p:blipFill>
        <p:spPr>
          <a:xfrm>
            <a:off x="7579078" y="1039989"/>
            <a:ext cx="2072922" cy="2072922"/>
          </a:xfrm>
          <a:prstGeom prst="rect">
            <a:avLst/>
          </a:prstGeom>
        </p:spPr>
      </p:pic>
      <p:sp>
        <p:nvSpPr>
          <p:cNvPr id="4" name="TextBox 3">
            <a:extLst>
              <a:ext uri="{FF2B5EF4-FFF2-40B4-BE49-F238E27FC236}">
                <a16:creationId xmlns:a16="http://schemas.microsoft.com/office/drawing/2014/main" id="{BCA4F342-768A-4432-B0AB-6F95B9B7DE56}"/>
              </a:ext>
            </a:extLst>
          </p:cNvPr>
          <p:cNvSpPr txBox="1"/>
          <p:nvPr/>
        </p:nvSpPr>
        <p:spPr>
          <a:xfrm>
            <a:off x="6096000" y="3510844"/>
            <a:ext cx="5348013" cy="2308324"/>
          </a:xfrm>
          <a:prstGeom prst="rect">
            <a:avLst/>
          </a:prstGeom>
          <a:noFill/>
        </p:spPr>
        <p:txBody>
          <a:bodyPr wrap="square" rtlCol="0">
            <a:spAutoFit/>
          </a:bodyPr>
          <a:lstStyle/>
          <a:p>
            <a:r>
              <a:rPr lang="en-US" sz="1800" dirty="0">
                <a:latin typeface="Comic Sans MS" panose="030F0702030302020204" pitchFamily="66" charset="0"/>
              </a:rPr>
              <a:t>Our trip would not have been possible without the advice and planning support from Walks in Europe who were our tour guides.</a:t>
            </a:r>
          </a:p>
          <a:p>
            <a:r>
              <a:rPr lang="en-US" sz="1800" dirty="0">
                <a:latin typeface="Comic Sans MS" panose="030F0702030302020204" pitchFamily="66" charset="0"/>
              </a:rPr>
              <a:t>Cetin and Kubra were invaluable in helping us to get around Istanbul, translate and navigate trips.</a:t>
            </a:r>
          </a:p>
          <a:p>
            <a:r>
              <a:rPr lang="en-US" sz="1800" dirty="0">
                <a:latin typeface="Comic Sans MS" panose="030F0702030302020204" pitchFamily="66" charset="0"/>
              </a:rPr>
              <a:t>We would love to work with them again in the future. </a:t>
            </a:r>
            <a:endParaRPr lang="en-GB" sz="1800" dirty="0">
              <a:latin typeface="Comic Sans MS" panose="030F0702030302020204" pitchFamily="66" charset="0"/>
            </a:endParaRPr>
          </a:p>
        </p:txBody>
      </p:sp>
    </p:spTree>
    <p:extLst>
      <p:ext uri="{BB962C8B-B14F-4D97-AF65-F5344CB8AC3E}">
        <p14:creationId xmlns:p14="http://schemas.microsoft.com/office/powerpoint/2010/main" val="456179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p11"/>
          <p:cNvPicPr preferRelativeResize="0"/>
          <p:nvPr/>
        </p:nvPicPr>
        <p:blipFill rotWithShape="1">
          <a:blip r:embed="rId3">
            <a:alphaModFix/>
          </a:blip>
          <a:srcRect t="5824" r="43696"/>
          <a:stretch/>
        </p:blipFill>
        <p:spPr>
          <a:xfrm>
            <a:off x="828080" y="882502"/>
            <a:ext cx="2627501" cy="3955381"/>
          </a:xfrm>
          <a:prstGeom prst="rect">
            <a:avLst/>
          </a:prstGeom>
          <a:noFill/>
          <a:ln>
            <a:noFill/>
          </a:ln>
        </p:spPr>
      </p:pic>
      <p:pic>
        <p:nvPicPr>
          <p:cNvPr id="163" name="Google Shape;163;p11"/>
          <p:cNvPicPr preferRelativeResize="0"/>
          <p:nvPr/>
        </p:nvPicPr>
        <p:blipFill rotWithShape="1">
          <a:blip r:embed="rId4">
            <a:alphaModFix/>
          </a:blip>
          <a:srcRect t="4004" r="43233" b="10733"/>
          <a:stretch/>
        </p:blipFill>
        <p:spPr>
          <a:xfrm>
            <a:off x="8418354" y="988896"/>
            <a:ext cx="2627502" cy="3848985"/>
          </a:xfrm>
          <a:prstGeom prst="rect">
            <a:avLst/>
          </a:prstGeom>
          <a:noFill/>
          <a:ln>
            <a:noFill/>
          </a:ln>
        </p:spPr>
      </p:pic>
      <p:sp>
        <p:nvSpPr>
          <p:cNvPr id="164" name="Google Shape;164;p11"/>
          <p:cNvSpPr txBox="1"/>
          <p:nvPr/>
        </p:nvSpPr>
        <p:spPr>
          <a:xfrm>
            <a:off x="3881625" y="1042425"/>
            <a:ext cx="4155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165" name="Google Shape;165;p11"/>
          <p:cNvSpPr txBox="1"/>
          <p:nvPr/>
        </p:nvSpPr>
        <p:spPr>
          <a:xfrm>
            <a:off x="4293100" y="246900"/>
            <a:ext cx="3000000" cy="32877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GB" sz="3200">
                <a:solidFill>
                  <a:schemeClr val="dk1"/>
                </a:solidFill>
                <a:latin typeface="Comic Sans MS"/>
                <a:ea typeface="Comic Sans MS"/>
                <a:cs typeface="Comic Sans MS"/>
                <a:sym typeface="Comic Sans MS"/>
              </a:rPr>
              <a:t>We now have pen friends with a friend in year 5 and they will come to visit us next May!</a:t>
            </a:r>
            <a:endParaRPr sz="3200">
              <a:solidFill>
                <a:schemeClr val="dk1"/>
              </a:solidFill>
              <a:latin typeface="Comic Sans MS"/>
              <a:ea typeface="Comic Sans MS"/>
              <a:cs typeface="Comic Sans MS"/>
              <a:sym typeface="Comic Sans MS"/>
            </a:endParaRPr>
          </a:p>
        </p:txBody>
      </p:sp>
      <p:sp>
        <p:nvSpPr>
          <p:cNvPr id="2" name="TextBox 1">
            <a:extLst>
              <a:ext uri="{FF2B5EF4-FFF2-40B4-BE49-F238E27FC236}">
                <a16:creationId xmlns:a16="http://schemas.microsoft.com/office/drawing/2014/main" id="{3D30BDB2-DD56-4344-A7F0-2F8D31ADB271}"/>
              </a:ext>
            </a:extLst>
          </p:cNvPr>
          <p:cNvSpPr txBox="1"/>
          <p:nvPr/>
        </p:nvSpPr>
        <p:spPr>
          <a:xfrm>
            <a:off x="3455581" y="5350933"/>
            <a:ext cx="4155900" cy="307777"/>
          </a:xfrm>
          <a:prstGeom prst="rect">
            <a:avLst/>
          </a:prstGeom>
          <a:noFill/>
        </p:spPr>
        <p:txBody>
          <a:bodyPr wrap="square" rtlCol="0">
            <a:spAutoFit/>
          </a:bodyPr>
          <a:lstStyle/>
          <a:p>
            <a:r>
              <a:rPr lang="en-US" dirty="0"/>
              <a:t>All</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g251838eab6f_0_0"/>
          <p:cNvSpPr txBox="1">
            <a:spLocks noGrp="1"/>
          </p:cNvSpPr>
          <p:nvPr>
            <p:ph type="ctrTitle"/>
          </p:nvPr>
        </p:nvSpPr>
        <p:spPr>
          <a:xfrm>
            <a:off x="7287513" y="1630575"/>
            <a:ext cx="4880100" cy="894600"/>
          </a:xfrm>
          <a:prstGeom prst="rect">
            <a:avLst/>
          </a:prstGeom>
        </p:spPr>
        <p:txBody>
          <a:bodyPr spcFirstLastPara="1" wrap="square" lIns="91425" tIns="45700" rIns="91425" bIns="45700" anchor="b" anchorCtr="0">
            <a:normAutofit fontScale="90000"/>
          </a:bodyPr>
          <a:lstStyle/>
          <a:p>
            <a:pPr marL="0" lvl="0" indent="0" algn="ctr" rtl="0">
              <a:spcBef>
                <a:spcPts val="0"/>
              </a:spcBef>
              <a:spcAft>
                <a:spcPts val="0"/>
              </a:spcAft>
              <a:buNone/>
            </a:pPr>
            <a:r>
              <a:rPr lang="en-GB">
                <a:solidFill>
                  <a:srgbClr val="FF0000"/>
                </a:solidFill>
                <a:latin typeface="Comic Sans MS"/>
                <a:ea typeface="Comic Sans MS"/>
                <a:cs typeface="Comic Sans MS"/>
                <a:sym typeface="Comic Sans MS"/>
              </a:rPr>
              <a:t>Why Istanbul?</a:t>
            </a:r>
            <a:endParaRPr>
              <a:solidFill>
                <a:srgbClr val="FF0000"/>
              </a:solidFill>
              <a:latin typeface="Comic Sans MS"/>
              <a:ea typeface="Comic Sans MS"/>
              <a:cs typeface="Comic Sans MS"/>
              <a:sym typeface="Comic Sans MS"/>
            </a:endParaRPr>
          </a:p>
        </p:txBody>
      </p:sp>
      <p:sp>
        <p:nvSpPr>
          <p:cNvPr id="93" name="Google Shape;93;g251838eab6f_0_0"/>
          <p:cNvSpPr txBox="1">
            <a:spLocks noGrp="1"/>
          </p:cNvSpPr>
          <p:nvPr>
            <p:ph type="subTitle" idx="1"/>
          </p:nvPr>
        </p:nvSpPr>
        <p:spPr>
          <a:xfrm>
            <a:off x="281600" y="3701450"/>
            <a:ext cx="5321700" cy="2868900"/>
          </a:xfrm>
          <a:prstGeom prst="rect">
            <a:avLst/>
          </a:prstGeom>
        </p:spPr>
        <p:txBody>
          <a:bodyPr spcFirstLastPara="1" wrap="square" lIns="91425" tIns="45700" rIns="91425" bIns="45700" anchor="t" anchorCtr="0">
            <a:normAutofit fontScale="92500" lnSpcReduction="20000"/>
          </a:bodyPr>
          <a:lstStyle/>
          <a:p>
            <a:pPr marL="0" lvl="0" indent="0" algn="l" rtl="0">
              <a:spcBef>
                <a:spcPts val="1000"/>
              </a:spcBef>
              <a:spcAft>
                <a:spcPts val="0"/>
              </a:spcAft>
              <a:buNone/>
            </a:pPr>
            <a:r>
              <a:rPr lang="en-GB">
                <a:latin typeface="Comic Sans MS"/>
                <a:ea typeface="Comic Sans MS"/>
                <a:cs typeface="Comic Sans MS"/>
                <a:sym typeface="Comic Sans MS"/>
              </a:rPr>
              <a:t>Istanbul was chosen as we have began to forge links with the Turkish community in our school.</a:t>
            </a:r>
            <a:endParaRPr>
              <a:latin typeface="Comic Sans MS"/>
              <a:ea typeface="Comic Sans MS"/>
              <a:cs typeface="Comic Sans MS"/>
              <a:sym typeface="Comic Sans MS"/>
            </a:endParaRPr>
          </a:p>
          <a:p>
            <a:pPr marL="0" lvl="0" indent="0" algn="l" rtl="0">
              <a:spcBef>
                <a:spcPts val="1000"/>
              </a:spcBef>
              <a:spcAft>
                <a:spcPts val="0"/>
              </a:spcAft>
              <a:buNone/>
            </a:pPr>
            <a:r>
              <a:rPr lang="en-GB">
                <a:latin typeface="Comic Sans MS"/>
                <a:ea typeface="Comic Sans MS"/>
                <a:cs typeface="Comic Sans MS"/>
                <a:sym typeface="Comic Sans MS"/>
              </a:rPr>
              <a:t>Hamza, a parent in year 3 has introduced us to the Dialogue Society. This is a charity which does community fund raising. Together we recently raised enough money for a water well in Africa and celebrated the Turkish culture with a Turkish Community Day</a:t>
            </a:r>
            <a:endParaRPr>
              <a:latin typeface="Comic Sans MS"/>
              <a:ea typeface="Comic Sans MS"/>
              <a:cs typeface="Comic Sans MS"/>
              <a:sym typeface="Comic Sans MS"/>
            </a:endParaRPr>
          </a:p>
        </p:txBody>
      </p:sp>
      <p:pic>
        <p:nvPicPr>
          <p:cNvPr id="94" name="Google Shape;94;g251838eab6f_0_0"/>
          <p:cNvPicPr preferRelativeResize="0"/>
          <p:nvPr/>
        </p:nvPicPr>
        <p:blipFill>
          <a:blip r:embed="rId3">
            <a:alphaModFix/>
          </a:blip>
          <a:stretch>
            <a:fillRect/>
          </a:stretch>
        </p:blipFill>
        <p:spPr>
          <a:xfrm>
            <a:off x="152400" y="152400"/>
            <a:ext cx="4757925" cy="3167425"/>
          </a:xfrm>
          <a:prstGeom prst="rect">
            <a:avLst/>
          </a:prstGeom>
          <a:noFill/>
          <a:ln>
            <a:noFill/>
          </a:ln>
        </p:spPr>
      </p:pic>
      <p:pic>
        <p:nvPicPr>
          <p:cNvPr id="95" name="Google Shape;95;g251838eab6f_0_0"/>
          <p:cNvPicPr preferRelativeResize="0"/>
          <p:nvPr/>
        </p:nvPicPr>
        <p:blipFill>
          <a:blip r:embed="rId4">
            <a:alphaModFix/>
          </a:blip>
          <a:stretch>
            <a:fillRect/>
          </a:stretch>
        </p:blipFill>
        <p:spPr>
          <a:xfrm>
            <a:off x="7263125" y="3049675"/>
            <a:ext cx="4928874" cy="3808325"/>
          </a:xfrm>
          <a:prstGeom prst="rect">
            <a:avLst/>
          </a:prstGeom>
          <a:noFill/>
          <a:ln>
            <a:noFill/>
          </a:ln>
        </p:spPr>
      </p:pic>
      <p:pic>
        <p:nvPicPr>
          <p:cNvPr id="96" name="Google Shape;96;g251838eab6f_0_0"/>
          <p:cNvPicPr preferRelativeResize="0"/>
          <p:nvPr/>
        </p:nvPicPr>
        <p:blipFill>
          <a:blip r:embed="rId5">
            <a:alphaModFix/>
          </a:blip>
          <a:stretch>
            <a:fillRect/>
          </a:stretch>
        </p:blipFill>
        <p:spPr>
          <a:xfrm>
            <a:off x="4819600" y="297750"/>
            <a:ext cx="2552800" cy="340371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a:spLocks noGrp="1"/>
          </p:cNvSpPr>
          <p:nvPr>
            <p:ph type="title"/>
          </p:nvPr>
        </p:nvSpPr>
        <p:spPr>
          <a:xfrm>
            <a:off x="3044950" y="365125"/>
            <a:ext cx="8308800" cy="5286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48871"/>
              <a:buFont typeface="Calibri"/>
              <a:buNone/>
            </a:pPr>
            <a:r>
              <a:rPr lang="en-GB" sz="2955">
                <a:latin typeface="Comic Sans MS"/>
                <a:ea typeface="Comic Sans MS"/>
                <a:cs typeface="Comic Sans MS"/>
                <a:sym typeface="Comic Sans MS"/>
              </a:rPr>
              <a:t>Many of our children have ‘firsts’ on this incredible trip. These include:</a:t>
            </a:r>
            <a:endParaRPr sz="2955">
              <a:latin typeface="Comic Sans MS"/>
              <a:ea typeface="Comic Sans MS"/>
              <a:cs typeface="Comic Sans MS"/>
              <a:sym typeface="Comic Sans MS"/>
            </a:endParaRPr>
          </a:p>
          <a:p>
            <a:pPr marL="457200" lvl="0" indent="-248920" algn="l" rtl="0">
              <a:lnSpc>
                <a:spcPct val="90000"/>
              </a:lnSpc>
              <a:spcBef>
                <a:spcPts val="0"/>
              </a:spcBef>
              <a:spcAft>
                <a:spcPts val="0"/>
              </a:spcAft>
              <a:buSzPts val="320"/>
              <a:buFont typeface="Comic Sans MS"/>
              <a:buChar char="●"/>
            </a:pPr>
            <a:r>
              <a:rPr lang="en-GB" sz="2955">
                <a:latin typeface="Comic Sans MS"/>
                <a:ea typeface="Comic Sans MS"/>
                <a:cs typeface="Comic Sans MS"/>
                <a:sym typeface="Comic Sans MS"/>
              </a:rPr>
              <a:t>Eating in a restaurant</a:t>
            </a:r>
            <a:endParaRPr sz="2955">
              <a:latin typeface="Comic Sans MS"/>
              <a:ea typeface="Comic Sans MS"/>
              <a:cs typeface="Comic Sans MS"/>
              <a:sym typeface="Comic Sans MS"/>
            </a:endParaRPr>
          </a:p>
          <a:p>
            <a:pPr marL="457200" lvl="0" indent="-248920" algn="l" rtl="0">
              <a:lnSpc>
                <a:spcPct val="90000"/>
              </a:lnSpc>
              <a:spcBef>
                <a:spcPts val="0"/>
              </a:spcBef>
              <a:spcAft>
                <a:spcPts val="0"/>
              </a:spcAft>
              <a:buSzPts val="320"/>
              <a:buFont typeface="Comic Sans MS"/>
              <a:buChar char="●"/>
            </a:pPr>
            <a:r>
              <a:rPr lang="en-GB" sz="2955">
                <a:latin typeface="Comic Sans MS"/>
                <a:ea typeface="Comic Sans MS"/>
                <a:cs typeface="Comic Sans MS"/>
                <a:sym typeface="Comic Sans MS"/>
              </a:rPr>
              <a:t>Leaving Newcastle</a:t>
            </a:r>
            <a:endParaRPr sz="2955">
              <a:latin typeface="Comic Sans MS"/>
              <a:ea typeface="Comic Sans MS"/>
              <a:cs typeface="Comic Sans MS"/>
              <a:sym typeface="Comic Sans MS"/>
            </a:endParaRPr>
          </a:p>
          <a:p>
            <a:pPr marL="457200" lvl="0" indent="-248920" algn="l" rtl="0">
              <a:lnSpc>
                <a:spcPct val="90000"/>
              </a:lnSpc>
              <a:spcBef>
                <a:spcPts val="0"/>
              </a:spcBef>
              <a:spcAft>
                <a:spcPts val="0"/>
              </a:spcAft>
              <a:buSzPts val="320"/>
              <a:buFont typeface="Comic Sans MS"/>
              <a:buChar char="●"/>
            </a:pPr>
            <a:r>
              <a:rPr lang="en-GB" sz="2955">
                <a:latin typeface="Comic Sans MS"/>
                <a:ea typeface="Comic Sans MS"/>
                <a:cs typeface="Comic Sans MS"/>
                <a:sym typeface="Comic Sans MS"/>
              </a:rPr>
              <a:t>Getting a passport</a:t>
            </a:r>
            <a:endParaRPr sz="2955">
              <a:latin typeface="Comic Sans MS"/>
              <a:ea typeface="Comic Sans MS"/>
              <a:cs typeface="Comic Sans MS"/>
              <a:sym typeface="Comic Sans MS"/>
            </a:endParaRPr>
          </a:p>
          <a:p>
            <a:pPr marL="457200" lvl="0" indent="-248920" algn="l" rtl="0">
              <a:lnSpc>
                <a:spcPct val="90000"/>
              </a:lnSpc>
              <a:spcBef>
                <a:spcPts val="0"/>
              </a:spcBef>
              <a:spcAft>
                <a:spcPts val="0"/>
              </a:spcAft>
              <a:buSzPts val="320"/>
              <a:buFont typeface="Comic Sans MS"/>
              <a:buChar char="●"/>
            </a:pPr>
            <a:r>
              <a:rPr lang="en-GB" sz="2955">
                <a:latin typeface="Comic Sans MS"/>
                <a:ea typeface="Comic Sans MS"/>
                <a:cs typeface="Comic Sans MS"/>
                <a:sym typeface="Comic Sans MS"/>
              </a:rPr>
              <a:t>Going on a plane, train, boat.</a:t>
            </a:r>
            <a:endParaRPr sz="2955">
              <a:latin typeface="Comic Sans MS"/>
              <a:ea typeface="Comic Sans MS"/>
              <a:cs typeface="Comic Sans MS"/>
              <a:sym typeface="Comic Sans MS"/>
            </a:endParaRPr>
          </a:p>
          <a:p>
            <a:pPr marL="457200" lvl="0" indent="-248920" algn="l" rtl="0">
              <a:lnSpc>
                <a:spcPct val="90000"/>
              </a:lnSpc>
              <a:spcBef>
                <a:spcPts val="0"/>
              </a:spcBef>
              <a:spcAft>
                <a:spcPts val="0"/>
              </a:spcAft>
              <a:buSzPts val="320"/>
              <a:buFont typeface="Comic Sans MS"/>
              <a:buChar char="●"/>
            </a:pPr>
            <a:r>
              <a:rPr lang="en-GB" sz="2955">
                <a:latin typeface="Comic Sans MS"/>
                <a:ea typeface="Comic Sans MS"/>
                <a:cs typeface="Comic Sans MS"/>
                <a:sym typeface="Comic Sans MS"/>
              </a:rPr>
              <a:t>Wearing hijab.</a:t>
            </a:r>
            <a:endParaRPr sz="2955">
              <a:latin typeface="Comic Sans MS"/>
              <a:ea typeface="Comic Sans MS"/>
              <a:cs typeface="Comic Sans MS"/>
              <a:sym typeface="Comic Sans MS"/>
            </a:endParaRPr>
          </a:p>
          <a:p>
            <a:pPr marL="457200" lvl="0" indent="-248920" algn="l" rtl="0">
              <a:lnSpc>
                <a:spcPct val="90000"/>
              </a:lnSpc>
              <a:spcBef>
                <a:spcPts val="0"/>
              </a:spcBef>
              <a:spcAft>
                <a:spcPts val="0"/>
              </a:spcAft>
              <a:buSzPts val="320"/>
              <a:buFont typeface="Comic Sans MS"/>
              <a:buChar char="●"/>
            </a:pPr>
            <a:r>
              <a:rPr lang="en-GB" sz="2955">
                <a:latin typeface="Comic Sans MS"/>
                <a:ea typeface="Comic Sans MS"/>
                <a:cs typeface="Comic Sans MS"/>
                <a:sym typeface="Comic Sans MS"/>
              </a:rPr>
              <a:t>Going to a mosque</a:t>
            </a:r>
            <a:endParaRPr sz="2955">
              <a:latin typeface="Comic Sans MS"/>
              <a:ea typeface="Comic Sans MS"/>
              <a:cs typeface="Comic Sans MS"/>
              <a:sym typeface="Comic Sans MS"/>
            </a:endParaRPr>
          </a:p>
          <a:p>
            <a:pPr marL="457200" lvl="0" indent="-248920" algn="l" rtl="0">
              <a:lnSpc>
                <a:spcPct val="90000"/>
              </a:lnSpc>
              <a:spcBef>
                <a:spcPts val="0"/>
              </a:spcBef>
              <a:spcAft>
                <a:spcPts val="0"/>
              </a:spcAft>
              <a:buSzPts val="320"/>
              <a:buFont typeface="Comic Sans MS"/>
              <a:buChar char="●"/>
            </a:pPr>
            <a:r>
              <a:rPr lang="en-GB" sz="2955">
                <a:latin typeface="Comic Sans MS"/>
                <a:ea typeface="Comic Sans MS"/>
                <a:cs typeface="Comic Sans MS"/>
                <a:sym typeface="Comic Sans MS"/>
              </a:rPr>
              <a:t>Eating Turkish food</a:t>
            </a:r>
            <a:endParaRPr sz="2955">
              <a:latin typeface="Comic Sans MS"/>
              <a:ea typeface="Comic Sans MS"/>
              <a:cs typeface="Comic Sans MS"/>
              <a:sym typeface="Comic Sans MS"/>
            </a:endParaRPr>
          </a:p>
          <a:p>
            <a:pPr marL="457200" lvl="0" indent="0" algn="l" rtl="0">
              <a:lnSpc>
                <a:spcPct val="90000"/>
              </a:lnSpc>
              <a:spcBef>
                <a:spcPts val="0"/>
              </a:spcBef>
              <a:spcAft>
                <a:spcPts val="0"/>
              </a:spcAft>
              <a:buNone/>
            </a:pPr>
            <a:endParaRPr sz="2955">
              <a:latin typeface="Comic Sans MS"/>
              <a:ea typeface="Comic Sans MS"/>
              <a:cs typeface="Comic Sans MS"/>
              <a:sym typeface="Comic Sans MS"/>
            </a:endParaRPr>
          </a:p>
          <a:p>
            <a:pPr marL="0" lvl="0" indent="0" algn="l" rtl="0">
              <a:lnSpc>
                <a:spcPct val="90000"/>
              </a:lnSpc>
              <a:spcBef>
                <a:spcPts val="0"/>
              </a:spcBef>
              <a:spcAft>
                <a:spcPts val="0"/>
              </a:spcAft>
              <a:buNone/>
            </a:pPr>
            <a:r>
              <a:rPr lang="en-GB" sz="2955">
                <a:latin typeface="Comic Sans MS"/>
                <a:ea typeface="Comic Sans MS"/>
                <a:cs typeface="Comic Sans MS"/>
                <a:sym typeface="Comic Sans MS"/>
              </a:rPr>
              <a:t>We did many lessons on what airports would be like, cultural etiquette, boat safety and we even had a Turkish meal in Newcastle first!</a:t>
            </a:r>
            <a:endParaRPr sz="2955">
              <a:latin typeface="Comic Sans MS"/>
              <a:ea typeface="Comic Sans MS"/>
              <a:cs typeface="Comic Sans MS"/>
              <a:sym typeface="Comic Sans MS"/>
            </a:endParaRPr>
          </a:p>
          <a:p>
            <a:pPr marL="0" lvl="0" indent="0" algn="l" rtl="0">
              <a:lnSpc>
                <a:spcPct val="90000"/>
              </a:lnSpc>
              <a:spcBef>
                <a:spcPts val="0"/>
              </a:spcBef>
              <a:spcAft>
                <a:spcPts val="0"/>
              </a:spcAft>
              <a:buClr>
                <a:schemeClr val="dk1"/>
              </a:buClr>
              <a:buSzPct val="100000"/>
              <a:buFont typeface="Calibri"/>
              <a:buNone/>
            </a:pPr>
            <a:endParaRPr/>
          </a:p>
        </p:txBody>
      </p:sp>
      <p:pic>
        <p:nvPicPr>
          <p:cNvPr id="102" name="Google Shape;102;p2"/>
          <p:cNvPicPr preferRelativeResize="0">
            <a:picLocks noGrp="1"/>
          </p:cNvPicPr>
          <p:nvPr>
            <p:ph type="body" idx="1"/>
          </p:nvPr>
        </p:nvPicPr>
        <p:blipFill rotWithShape="1">
          <a:blip r:embed="rId3">
            <a:alphaModFix/>
          </a:blip>
          <a:srcRect t="6425" r="34971" b="9027"/>
          <a:stretch/>
        </p:blipFill>
        <p:spPr>
          <a:xfrm>
            <a:off x="838200" y="672076"/>
            <a:ext cx="1962900" cy="4810200"/>
          </a:xfrm>
          <a:prstGeom prst="rect">
            <a:avLst/>
          </a:prstGeom>
          <a:noFill/>
          <a:ln>
            <a:noFill/>
          </a:ln>
        </p:spPr>
      </p:pic>
      <p:sp>
        <p:nvSpPr>
          <p:cNvPr id="2" name="TextBox 1">
            <a:extLst>
              <a:ext uri="{FF2B5EF4-FFF2-40B4-BE49-F238E27FC236}">
                <a16:creationId xmlns:a16="http://schemas.microsoft.com/office/drawing/2014/main" id="{8D7D5706-EA1A-40E7-92F7-A88911A45D23}"/>
              </a:ext>
            </a:extLst>
          </p:cNvPr>
          <p:cNvSpPr txBox="1"/>
          <p:nvPr/>
        </p:nvSpPr>
        <p:spPr>
          <a:xfrm>
            <a:off x="620889" y="6175022"/>
            <a:ext cx="1433689" cy="307777"/>
          </a:xfrm>
          <a:prstGeom prst="rect">
            <a:avLst/>
          </a:prstGeom>
          <a:noFill/>
        </p:spPr>
        <p:txBody>
          <a:bodyPr wrap="square" rtlCol="0">
            <a:spAutoFit/>
          </a:bodyPr>
          <a:lstStyle/>
          <a:p>
            <a:r>
              <a:rPr lang="en-US" dirty="0"/>
              <a:t>Zoey</a:t>
            </a:r>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960"/>
              <a:buFont typeface="Calibri"/>
              <a:buNone/>
            </a:pPr>
            <a:r>
              <a:rPr lang="en-GB" sz="3559">
                <a:latin typeface="Comic Sans MS"/>
                <a:ea typeface="Comic Sans MS"/>
                <a:cs typeface="Comic Sans MS"/>
                <a:sym typeface="Comic Sans MS"/>
              </a:rPr>
              <a:t>We made links with a Turkish international school named Bilim Koleji. Their school was huge and had so many facilities. Their English skills were so good!!</a:t>
            </a:r>
            <a:endParaRPr sz="3559">
              <a:latin typeface="Comic Sans MS"/>
              <a:ea typeface="Comic Sans MS"/>
              <a:cs typeface="Comic Sans MS"/>
              <a:sym typeface="Comic Sans MS"/>
            </a:endParaRPr>
          </a:p>
        </p:txBody>
      </p:sp>
      <p:pic>
        <p:nvPicPr>
          <p:cNvPr id="108" name="Google Shape;108;p3"/>
          <p:cNvPicPr preferRelativeResize="0">
            <a:picLocks noGrp="1"/>
          </p:cNvPicPr>
          <p:nvPr>
            <p:ph type="body" idx="1"/>
          </p:nvPr>
        </p:nvPicPr>
        <p:blipFill rotWithShape="1">
          <a:blip r:embed="rId3">
            <a:alphaModFix/>
          </a:blip>
          <a:srcRect t="4716" r="27507" b="8782"/>
          <a:stretch/>
        </p:blipFill>
        <p:spPr>
          <a:xfrm>
            <a:off x="724125" y="2222000"/>
            <a:ext cx="5283900" cy="3647100"/>
          </a:xfrm>
          <a:prstGeom prst="rect">
            <a:avLst/>
          </a:prstGeom>
          <a:noFill/>
          <a:ln>
            <a:noFill/>
          </a:ln>
        </p:spPr>
      </p:pic>
      <p:pic>
        <p:nvPicPr>
          <p:cNvPr id="109" name="Google Shape;109;p3"/>
          <p:cNvPicPr preferRelativeResize="0"/>
          <p:nvPr/>
        </p:nvPicPr>
        <p:blipFill rotWithShape="1">
          <a:blip r:embed="rId4">
            <a:alphaModFix/>
          </a:blip>
          <a:srcRect t="9671" r="42099" b="9165"/>
          <a:stretch/>
        </p:blipFill>
        <p:spPr>
          <a:xfrm>
            <a:off x="7291275" y="1690700"/>
            <a:ext cx="2779225" cy="4178475"/>
          </a:xfrm>
          <a:prstGeom prst="rect">
            <a:avLst/>
          </a:prstGeom>
          <a:noFill/>
          <a:ln>
            <a:noFill/>
          </a:ln>
        </p:spPr>
      </p:pic>
      <p:sp>
        <p:nvSpPr>
          <p:cNvPr id="2" name="TextBox 1">
            <a:extLst>
              <a:ext uri="{FF2B5EF4-FFF2-40B4-BE49-F238E27FC236}">
                <a16:creationId xmlns:a16="http://schemas.microsoft.com/office/drawing/2014/main" id="{1E42FADA-19B8-4CFF-80AC-090C2F637A9A}"/>
              </a:ext>
            </a:extLst>
          </p:cNvPr>
          <p:cNvSpPr txBox="1"/>
          <p:nvPr/>
        </p:nvSpPr>
        <p:spPr>
          <a:xfrm>
            <a:off x="428978" y="6231467"/>
            <a:ext cx="2754489" cy="307777"/>
          </a:xfrm>
          <a:prstGeom prst="rect">
            <a:avLst/>
          </a:prstGeom>
          <a:noFill/>
        </p:spPr>
        <p:txBody>
          <a:bodyPr wrap="square" rtlCol="0">
            <a:spAutoFit/>
          </a:bodyPr>
          <a:lstStyle/>
          <a:p>
            <a:r>
              <a:rPr lang="en-US" dirty="0"/>
              <a:t>Zoey </a:t>
            </a: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a:latin typeface="Comic Sans MS"/>
                <a:ea typeface="Comic Sans MS"/>
                <a:cs typeface="Comic Sans MS"/>
                <a:sym typeface="Comic Sans MS"/>
              </a:rPr>
              <a:t>We visited Mini Turk which showed us miniature creations of all major landmarks across Turkey. We loved the Stadium and the airport model. </a:t>
            </a:r>
            <a:endParaRPr>
              <a:latin typeface="Comic Sans MS"/>
              <a:ea typeface="Comic Sans MS"/>
              <a:cs typeface="Comic Sans MS"/>
              <a:sym typeface="Comic Sans MS"/>
            </a:endParaRPr>
          </a:p>
        </p:txBody>
      </p:sp>
      <p:pic>
        <p:nvPicPr>
          <p:cNvPr id="115" name="Google Shape;115;p4"/>
          <p:cNvPicPr preferRelativeResize="0">
            <a:picLocks noGrp="1"/>
          </p:cNvPicPr>
          <p:nvPr>
            <p:ph type="body" idx="1"/>
          </p:nvPr>
        </p:nvPicPr>
        <p:blipFill rotWithShape="1">
          <a:blip r:embed="rId3">
            <a:alphaModFix/>
          </a:blip>
          <a:srcRect t="8381" r="26865" b="8538"/>
          <a:stretch/>
        </p:blipFill>
        <p:spPr>
          <a:xfrm>
            <a:off x="3162293" y="2190307"/>
            <a:ext cx="4291130" cy="3615070"/>
          </a:xfrm>
          <a:prstGeom prst="rect">
            <a:avLst/>
          </a:prstGeom>
          <a:noFill/>
          <a:ln>
            <a:noFill/>
          </a:ln>
        </p:spPr>
      </p:pic>
      <p:sp>
        <p:nvSpPr>
          <p:cNvPr id="2" name="TextBox 1">
            <a:extLst>
              <a:ext uri="{FF2B5EF4-FFF2-40B4-BE49-F238E27FC236}">
                <a16:creationId xmlns:a16="http://schemas.microsoft.com/office/drawing/2014/main" id="{D169C454-CF64-4CC9-A5CA-92E2F4B94DEC}"/>
              </a:ext>
            </a:extLst>
          </p:cNvPr>
          <p:cNvSpPr txBox="1"/>
          <p:nvPr/>
        </p:nvSpPr>
        <p:spPr>
          <a:xfrm>
            <a:off x="428978" y="6107289"/>
            <a:ext cx="2641600" cy="307777"/>
          </a:xfrm>
          <a:prstGeom prst="rect">
            <a:avLst/>
          </a:prstGeom>
          <a:noFill/>
        </p:spPr>
        <p:txBody>
          <a:bodyPr wrap="square" rtlCol="0">
            <a:spAutoFit/>
          </a:bodyPr>
          <a:lstStyle/>
          <a:p>
            <a:r>
              <a:rPr lang="en-US" dirty="0"/>
              <a:t>Jazmine</a:t>
            </a:r>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5"/>
          <p:cNvSpPr txBox="1">
            <a:spLocks noGrp="1"/>
          </p:cNvSpPr>
          <p:nvPr>
            <p:ph type="title"/>
          </p:nvPr>
        </p:nvSpPr>
        <p:spPr>
          <a:xfrm>
            <a:off x="838200" y="365125"/>
            <a:ext cx="2872200" cy="5779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960"/>
              <a:buFont typeface="Calibri"/>
              <a:buNone/>
            </a:pPr>
            <a:r>
              <a:rPr lang="en-GB" sz="2360">
                <a:latin typeface="Comic Sans MS"/>
                <a:ea typeface="Comic Sans MS"/>
                <a:cs typeface="Comic Sans MS"/>
                <a:sym typeface="Comic Sans MS"/>
              </a:rPr>
              <a:t>Our school community has been largely white and of none or Christian faith. From work carried out we realised we needed to teach a stronger curriculum which incorporates all groups. </a:t>
            </a:r>
            <a:endParaRPr sz="2360">
              <a:latin typeface="Comic Sans MS"/>
              <a:ea typeface="Comic Sans MS"/>
              <a:cs typeface="Comic Sans MS"/>
              <a:sym typeface="Comic Sans MS"/>
            </a:endParaRPr>
          </a:p>
          <a:p>
            <a:pPr marL="0" lvl="0" indent="0" algn="l" rtl="0">
              <a:lnSpc>
                <a:spcPct val="90000"/>
              </a:lnSpc>
              <a:spcBef>
                <a:spcPts val="0"/>
              </a:spcBef>
              <a:spcAft>
                <a:spcPts val="0"/>
              </a:spcAft>
              <a:buClr>
                <a:schemeClr val="dk1"/>
              </a:buClr>
              <a:buSzPts val="3960"/>
              <a:buFont typeface="Calibri"/>
              <a:buNone/>
            </a:pPr>
            <a:r>
              <a:rPr lang="en-GB" sz="2360">
                <a:latin typeface="Comic Sans MS"/>
                <a:ea typeface="Comic Sans MS"/>
                <a:cs typeface="Comic Sans MS"/>
                <a:sym typeface="Comic Sans MS"/>
              </a:rPr>
              <a:t>Over the past few years we have began to welcome other major religions into Walker.</a:t>
            </a:r>
            <a:endParaRPr sz="2360">
              <a:latin typeface="Comic Sans MS"/>
              <a:ea typeface="Comic Sans MS"/>
              <a:cs typeface="Comic Sans MS"/>
              <a:sym typeface="Comic Sans MS"/>
            </a:endParaRPr>
          </a:p>
        </p:txBody>
      </p:sp>
      <p:pic>
        <p:nvPicPr>
          <p:cNvPr id="121" name="Google Shape;121;p5"/>
          <p:cNvPicPr preferRelativeResize="0"/>
          <p:nvPr/>
        </p:nvPicPr>
        <p:blipFill rotWithShape="1">
          <a:blip r:embed="rId3">
            <a:alphaModFix/>
          </a:blip>
          <a:srcRect t="8281" r="42052" b="8784"/>
          <a:stretch/>
        </p:blipFill>
        <p:spPr>
          <a:xfrm>
            <a:off x="3710285" y="786810"/>
            <a:ext cx="2764943" cy="5252484"/>
          </a:xfrm>
          <a:prstGeom prst="rect">
            <a:avLst/>
          </a:prstGeom>
          <a:noFill/>
          <a:ln>
            <a:noFill/>
          </a:ln>
        </p:spPr>
      </p:pic>
      <p:pic>
        <p:nvPicPr>
          <p:cNvPr id="122" name="Google Shape;122;p5"/>
          <p:cNvPicPr preferRelativeResize="0"/>
          <p:nvPr/>
        </p:nvPicPr>
        <p:blipFill rotWithShape="1">
          <a:blip r:embed="rId4">
            <a:alphaModFix/>
          </a:blip>
          <a:srcRect t="8281" r="40316" b="8784"/>
          <a:stretch/>
        </p:blipFill>
        <p:spPr>
          <a:xfrm>
            <a:off x="7324707" y="786810"/>
            <a:ext cx="3179613" cy="525248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127" name="Google Shape;127;p6"/>
          <p:cNvPicPr preferRelativeResize="0"/>
          <p:nvPr/>
        </p:nvPicPr>
        <p:blipFill rotWithShape="1">
          <a:blip r:embed="rId3">
            <a:alphaModFix/>
          </a:blip>
          <a:srcRect t="10226" r="34528" b="6559"/>
          <a:stretch/>
        </p:blipFill>
        <p:spPr>
          <a:xfrm>
            <a:off x="3496000" y="1584251"/>
            <a:ext cx="3404530" cy="3859619"/>
          </a:xfrm>
          <a:prstGeom prst="rect">
            <a:avLst/>
          </a:prstGeom>
          <a:noFill/>
          <a:ln>
            <a:noFill/>
          </a:ln>
        </p:spPr>
      </p:pic>
      <p:pic>
        <p:nvPicPr>
          <p:cNvPr id="128" name="Google Shape;128;p6"/>
          <p:cNvPicPr preferRelativeResize="0"/>
          <p:nvPr/>
        </p:nvPicPr>
        <p:blipFill rotWithShape="1">
          <a:blip r:embed="rId4">
            <a:alphaModFix/>
          </a:blip>
          <a:srcRect t="12748" r="33097" b="7016"/>
          <a:stretch/>
        </p:blipFill>
        <p:spPr>
          <a:xfrm>
            <a:off x="7717126" y="1584251"/>
            <a:ext cx="3478958" cy="3721396"/>
          </a:xfrm>
          <a:prstGeom prst="rect">
            <a:avLst/>
          </a:prstGeom>
          <a:noFill/>
          <a:ln>
            <a:noFill/>
          </a:ln>
        </p:spPr>
      </p:pic>
      <p:sp>
        <p:nvSpPr>
          <p:cNvPr id="129" name="Google Shape;129;p6"/>
          <p:cNvSpPr txBox="1"/>
          <p:nvPr/>
        </p:nvSpPr>
        <p:spPr>
          <a:xfrm>
            <a:off x="466350" y="1371600"/>
            <a:ext cx="2661000" cy="369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900">
                <a:latin typeface="Comic Sans MS"/>
                <a:ea typeface="Comic Sans MS"/>
                <a:cs typeface="Comic Sans MS"/>
                <a:sym typeface="Comic Sans MS"/>
              </a:rPr>
              <a:t>We visited 3 Mosques.</a:t>
            </a:r>
            <a:endParaRPr sz="1900">
              <a:latin typeface="Comic Sans MS"/>
              <a:ea typeface="Comic Sans MS"/>
              <a:cs typeface="Comic Sans MS"/>
              <a:sym typeface="Comic Sans MS"/>
            </a:endParaRPr>
          </a:p>
          <a:p>
            <a:pPr marL="0" lvl="0" indent="0" algn="l" rtl="0">
              <a:spcBef>
                <a:spcPts val="0"/>
              </a:spcBef>
              <a:spcAft>
                <a:spcPts val="0"/>
              </a:spcAft>
              <a:buNone/>
            </a:pPr>
            <a:r>
              <a:rPr lang="en-GB" sz="1900">
                <a:latin typeface="Comic Sans MS"/>
                <a:ea typeface="Comic Sans MS"/>
                <a:cs typeface="Comic Sans MS"/>
                <a:sym typeface="Comic Sans MS"/>
              </a:rPr>
              <a:t>The Blue Mosque, Hagia Sophia Mosque and the Suleymaniye Mosque. Leading up to these visits the children learned about Islam in RE and had PHSE lessons on different cultures and traditions. </a:t>
            </a:r>
            <a:endParaRPr sz="1900">
              <a:latin typeface="Comic Sans MS"/>
              <a:ea typeface="Comic Sans MS"/>
              <a:cs typeface="Comic Sans MS"/>
              <a:sym typeface="Comic Sans MS"/>
            </a:endParaRPr>
          </a:p>
        </p:txBody>
      </p:sp>
      <p:sp>
        <p:nvSpPr>
          <p:cNvPr id="2" name="TextBox 1">
            <a:extLst>
              <a:ext uri="{FF2B5EF4-FFF2-40B4-BE49-F238E27FC236}">
                <a16:creationId xmlns:a16="http://schemas.microsoft.com/office/drawing/2014/main" id="{2F5D7024-90B1-4EF4-B713-7529523D5E15}"/>
              </a:ext>
            </a:extLst>
          </p:cNvPr>
          <p:cNvSpPr txBox="1"/>
          <p:nvPr/>
        </p:nvSpPr>
        <p:spPr>
          <a:xfrm>
            <a:off x="282222" y="6265333"/>
            <a:ext cx="1490134" cy="307777"/>
          </a:xfrm>
          <a:prstGeom prst="rect">
            <a:avLst/>
          </a:prstGeom>
          <a:noFill/>
        </p:spPr>
        <p:txBody>
          <a:bodyPr wrap="square" rtlCol="0">
            <a:spAutoFit/>
          </a:bodyPr>
          <a:lstStyle/>
          <a:p>
            <a:r>
              <a:rPr lang="en-US" dirty="0"/>
              <a:t>Marley H</a:t>
            </a:r>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134" name="Google Shape;134;p7"/>
          <p:cNvPicPr preferRelativeResize="0"/>
          <p:nvPr/>
        </p:nvPicPr>
        <p:blipFill rotWithShape="1">
          <a:blip r:embed="rId3">
            <a:alphaModFix/>
          </a:blip>
          <a:srcRect t="7157" r="41522" b="8088"/>
          <a:stretch/>
        </p:blipFill>
        <p:spPr>
          <a:xfrm>
            <a:off x="980263" y="648587"/>
            <a:ext cx="2762398" cy="4901610"/>
          </a:xfrm>
          <a:prstGeom prst="rect">
            <a:avLst/>
          </a:prstGeom>
          <a:noFill/>
          <a:ln>
            <a:noFill/>
          </a:ln>
        </p:spPr>
      </p:pic>
      <p:pic>
        <p:nvPicPr>
          <p:cNvPr id="135" name="Google Shape;135;p7"/>
          <p:cNvPicPr preferRelativeResize="0"/>
          <p:nvPr/>
        </p:nvPicPr>
        <p:blipFill rotWithShape="1">
          <a:blip r:embed="rId4">
            <a:alphaModFix/>
          </a:blip>
          <a:srcRect t="11330" r="41418" b="7121"/>
          <a:stretch/>
        </p:blipFill>
        <p:spPr>
          <a:xfrm>
            <a:off x="8451905" y="1336304"/>
            <a:ext cx="2878899" cy="3774558"/>
          </a:xfrm>
          <a:prstGeom prst="rect">
            <a:avLst/>
          </a:prstGeom>
          <a:noFill/>
          <a:ln>
            <a:noFill/>
          </a:ln>
        </p:spPr>
      </p:pic>
      <p:sp>
        <p:nvSpPr>
          <p:cNvPr id="136" name="Google Shape;136;p7"/>
          <p:cNvSpPr txBox="1"/>
          <p:nvPr/>
        </p:nvSpPr>
        <p:spPr>
          <a:xfrm>
            <a:off x="4251950" y="1152150"/>
            <a:ext cx="3346800" cy="4186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600">
                <a:latin typeface="Comic Sans MS"/>
                <a:ea typeface="Comic Sans MS"/>
                <a:cs typeface="Comic Sans MS"/>
                <a:sym typeface="Comic Sans MS"/>
              </a:rPr>
              <a:t>Eating out was fun we got to try many new foods which included Turkish kebabs, lamb koftas, flatbreads, houmous, ground beef and the teachers had turkish tea!</a:t>
            </a:r>
            <a:endParaRPr sz="2600">
              <a:latin typeface="Comic Sans MS"/>
              <a:ea typeface="Comic Sans MS"/>
              <a:cs typeface="Comic Sans MS"/>
              <a:sym typeface="Comic Sans MS"/>
            </a:endParaRPr>
          </a:p>
        </p:txBody>
      </p:sp>
      <p:sp>
        <p:nvSpPr>
          <p:cNvPr id="2" name="TextBox 1">
            <a:extLst>
              <a:ext uri="{FF2B5EF4-FFF2-40B4-BE49-F238E27FC236}">
                <a16:creationId xmlns:a16="http://schemas.microsoft.com/office/drawing/2014/main" id="{3EAB8E82-9B75-4DFA-9B71-378A1313F00C}"/>
              </a:ext>
            </a:extLst>
          </p:cNvPr>
          <p:cNvSpPr txBox="1"/>
          <p:nvPr/>
        </p:nvSpPr>
        <p:spPr>
          <a:xfrm>
            <a:off x="169333" y="6129867"/>
            <a:ext cx="3217334" cy="307777"/>
          </a:xfrm>
          <a:prstGeom prst="rect">
            <a:avLst/>
          </a:prstGeom>
          <a:noFill/>
        </p:spPr>
        <p:txBody>
          <a:bodyPr wrap="square" rtlCol="0">
            <a:spAutoFit/>
          </a:bodyPr>
          <a:lstStyle/>
          <a:p>
            <a:r>
              <a:rPr lang="en-US" dirty="0"/>
              <a:t>Amelia </a:t>
            </a:r>
            <a:r>
              <a:rPr lang="en-US" dirty="0" err="1"/>
              <a:t>Sh</a:t>
            </a:r>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141" name="Google Shape;141;p8"/>
          <p:cNvPicPr preferRelativeResize="0"/>
          <p:nvPr/>
        </p:nvPicPr>
        <p:blipFill rotWithShape="1">
          <a:blip r:embed="rId3">
            <a:alphaModFix/>
          </a:blip>
          <a:srcRect t="5049" r="41861" b="7984"/>
          <a:stretch/>
        </p:blipFill>
        <p:spPr>
          <a:xfrm>
            <a:off x="3700762" y="659219"/>
            <a:ext cx="2785098" cy="5358809"/>
          </a:xfrm>
          <a:prstGeom prst="rect">
            <a:avLst/>
          </a:prstGeom>
          <a:noFill/>
          <a:ln>
            <a:noFill/>
          </a:ln>
        </p:spPr>
      </p:pic>
      <p:sp>
        <p:nvSpPr>
          <p:cNvPr id="142" name="Google Shape;142;p8"/>
          <p:cNvSpPr txBox="1"/>
          <p:nvPr/>
        </p:nvSpPr>
        <p:spPr>
          <a:xfrm>
            <a:off x="425200" y="809250"/>
            <a:ext cx="3168300" cy="4079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300">
                <a:latin typeface="Comic Sans MS"/>
                <a:ea typeface="Comic Sans MS"/>
                <a:cs typeface="Comic Sans MS"/>
                <a:sym typeface="Comic Sans MS"/>
              </a:rPr>
              <a:t>Spice Market</a:t>
            </a:r>
            <a:endParaRPr sz="2300">
              <a:latin typeface="Comic Sans MS"/>
              <a:ea typeface="Comic Sans MS"/>
              <a:cs typeface="Comic Sans MS"/>
              <a:sym typeface="Comic Sans MS"/>
            </a:endParaRPr>
          </a:p>
          <a:p>
            <a:pPr marL="0" lvl="0" indent="0" algn="l" rtl="0">
              <a:spcBef>
                <a:spcPts val="0"/>
              </a:spcBef>
              <a:spcAft>
                <a:spcPts val="0"/>
              </a:spcAft>
              <a:buNone/>
            </a:pPr>
            <a:endParaRPr sz="2300">
              <a:latin typeface="Comic Sans MS"/>
              <a:ea typeface="Comic Sans MS"/>
              <a:cs typeface="Comic Sans MS"/>
              <a:sym typeface="Comic Sans MS"/>
            </a:endParaRPr>
          </a:p>
          <a:p>
            <a:pPr marL="0" lvl="0" indent="0" algn="l" rtl="0">
              <a:spcBef>
                <a:spcPts val="0"/>
              </a:spcBef>
              <a:spcAft>
                <a:spcPts val="0"/>
              </a:spcAft>
              <a:buNone/>
            </a:pPr>
            <a:r>
              <a:rPr lang="en-GB" sz="2300">
                <a:latin typeface="Comic Sans MS"/>
                <a:ea typeface="Comic Sans MS"/>
                <a:cs typeface="Comic Sans MS"/>
                <a:sym typeface="Comic Sans MS"/>
              </a:rPr>
              <a:t>What incredible sights and sounds there were in the spice market. </a:t>
            </a:r>
            <a:endParaRPr sz="2300">
              <a:latin typeface="Comic Sans MS"/>
              <a:ea typeface="Comic Sans MS"/>
              <a:cs typeface="Comic Sans MS"/>
              <a:sym typeface="Comic Sans MS"/>
            </a:endParaRPr>
          </a:p>
          <a:p>
            <a:pPr marL="0" lvl="0" indent="0" algn="l" rtl="0">
              <a:spcBef>
                <a:spcPts val="0"/>
              </a:spcBef>
              <a:spcAft>
                <a:spcPts val="0"/>
              </a:spcAft>
              <a:buNone/>
            </a:pPr>
            <a:r>
              <a:rPr lang="en-GB" sz="2300">
                <a:latin typeface="Comic Sans MS"/>
                <a:ea typeface="Comic Sans MS"/>
                <a:cs typeface="Comic Sans MS"/>
                <a:sym typeface="Comic Sans MS"/>
              </a:rPr>
              <a:t>Some of the people let us try things from their stalls like baklava and turkish delight. </a:t>
            </a:r>
            <a:endParaRPr sz="2300">
              <a:latin typeface="Comic Sans MS"/>
              <a:ea typeface="Comic Sans MS"/>
              <a:cs typeface="Comic Sans MS"/>
              <a:sym typeface="Comic Sans MS"/>
            </a:endParaRPr>
          </a:p>
        </p:txBody>
      </p:sp>
      <p:sp>
        <p:nvSpPr>
          <p:cNvPr id="2" name="TextBox 1">
            <a:extLst>
              <a:ext uri="{FF2B5EF4-FFF2-40B4-BE49-F238E27FC236}">
                <a16:creationId xmlns:a16="http://schemas.microsoft.com/office/drawing/2014/main" id="{6D5C3AC7-79B0-4338-8803-A321C92B3235}"/>
              </a:ext>
            </a:extLst>
          </p:cNvPr>
          <p:cNvSpPr txBox="1"/>
          <p:nvPr/>
        </p:nvSpPr>
        <p:spPr>
          <a:xfrm>
            <a:off x="425200" y="5926667"/>
            <a:ext cx="1843867" cy="307777"/>
          </a:xfrm>
          <a:prstGeom prst="rect">
            <a:avLst/>
          </a:prstGeom>
          <a:noFill/>
        </p:spPr>
        <p:txBody>
          <a:bodyPr wrap="square" rtlCol="0">
            <a:spAutoFit/>
          </a:bodyPr>
          <a:lstStyle/>
          <a:p>
            <a:r>
              <a:rPr lang="en-US" dirty="0"/>
              <a:t>Hetty</a:t>
            </a:r>
            <a:endParaRPr lang="en-GB"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493</Words>
  <Application>Microsoft Office PowerPoint</Application>
  <PresentationFormat>Widescreen</PresentationFormat>
  <Paragraphs>42</Paragraphs>
  <Slides>13</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Comic Sans MS</vt:lpstr>
      <vt:lpstr>Office Theme</vt:lpstr>
      <vt:lpstr>Tyneview trip to Istanbul 24th - 28th May 2023</vt:lpstr>
      <vt:lpstr>Why Istanbul?</vt:lpstr>
      <vt:lpstr>Many of our children have ‘firsts’ on this incredible trip. These include: Eating in a restaurant Leaving Newcastle Getting a passport Going on a plane, train, boat. Wearing hijab. Going to a mosque Eating Turkish food  We did many lessons on what airports would be like, cultural etiquette, boat safety and we even had a Turkish meal in Newcastle first! </vt:lpstr>
      <vt:lpstr>We made links with a Turkish international school named Bilim Koleji. Their school was huge and had so many facilities. Their English skills were so good!!</vt:lpstr>
      <vt:lpstr>We visited Mini Turk which showed us miniature creations of all major landmarks across Turkey. We loved the Stadium and the airport model. </vt:lpstr>
      <vt:lpstr>Our school community has been largely white and of none or Christian faith. From work carried out we realised we needed to teach a stronger curriculum which incorporates all groups.  Over the past few years we have began to welcome other major religions into Walker.</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Tyneview trip to Istanbul 24th - 28th May 2023</dc:title>
  <dc:creator>R.Bonnick@neatat.org.uk</dc:creator>
  <cp:lastModifiedBy>Declan Baharini</cp:lastModifiedBy>
  <cp:revision>2</cp:revision>
  <dcterms:created xsi:type="dcterms:W3CDTF">2023-06-08T10:36:54Z</dcterms:created>
  <dcterms:modified xsi:type="dcterms:W3CDTF">2023-06-15T10:49:31Z</dcterms:modified>
</cp:coreProperties>
</file>