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2"/>
  </p:notesMasterIdLst>
  <p:sldIdLst>
    <p:sldId id="258" r:id="rId5"/>
    <p:sldId id="257" r:id="rId6"/>
    <p:sldId id="259" r:id="rId7"/>
    <p:sldId id="260" r:id="rId8"/>
    <p:sldId id="261" r:id="rId9"/>
    <p:sldId id="272" r:id="rId10"/>
    <p:sldId id="262" r:id="rId11"/>
    <p:sldId id="263" r:id="rId12"/>
    <p:sldId id="273" r:id="rId13"/>
    <p:sldId id="265" r:id="rId14"/>
    <p:sldId id="274" r:id="rId15"/>
    <p:sldId id="266" r:id="rId16"/>
    <p:sldId id="269" r:id="rId17"/>
    <p:sldId id="270" r:id="rId18"/>
    <p:sldId id="267" r:id="rId19"/>
    <p:sldId id="271" r:id="rId20"/>
    <p:sldId id="275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20" autoAdjust="0"/>
    <p:restoredTop sz="95238" autoAdjust="0"/>
  </p:normalViewPr>
  <p:slideViewPr>
    <p:cSldViewPr>
      <p:cViewPr>
        <p:scale>
          <a:sx n="45" d="100"/>
          <a:sy n="45" d="100"/>
        </p:scale>
        <p:origin x="3336" y="19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2A5A02-6FAC-4A13-9961-B10547493690}" type="datetimeFigureOut">
              <a:rPr lang="en-US" smtClean="0"/>
              <a:t>7/22/2025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DE27F6-44E4-44B3-8ACA-4A39CB6DF134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E27F6-44E4-44B3-8ACA-4A39CB6DF134}" type="slidenum">
              <a:rPr lang="en-GB" smtClean="0"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E27F6-44E4-44B3-8ACA-4A39CB6DF134}" type="slidenum">
              <a:rPr lang="en-GB" smtClean="0"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E27F6-44E4-44B3-8ACA-4A39CB6DF134}" type="slidenum">
              <a:rPr lang="en-GB" smtClean="0"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E27F6-44E4-44B3-8ACA-4A39CB6DF134}" type="slidenum">
              <a:rPr lang="en-GB" smtClean="0"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E27F6-44E4-44B3-8ACA-4A39CB6DF134}" type="slidenum">
              <a:rPr lang="en-GB" smtClean="0"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E27F6-44E4-44B3-8ACA-4A39CB6DF134}" type="slidenum">
              <a:rPr lang="en-GB" smtClean="0"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E27F6-44E4-44B3-8ACA-4A39CB6DF134}" type="slidenum">
              <a:rPr lang="en-GB" smtClean="0"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E27F6-44E4-44B3-8ACA-4A39CB6DF134}" type="slidenum">
              <a:rPr lang="en-GB" smtClean="0"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E27F6-44E4-44B3-8ACA-4A39CB6DF134}" type="slidenum">
              <a:rPr lang="en-GB" smtClean="0"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E27F6-44E4-44B3-8ACA-4A39CB6DF134}" type="slidenum">
              <a:rPr lang="en-GB" smtClean="0"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E27F6-44E4-44B3-8ACA-4A39CB6DF134}" type="slidenum">
              <a:rPr lang="en-GB" smtClean="0"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E27F6-44E4-44B3-8ACA-4A39CB6DF134}" type="slidenum">
              <a:rPr lang="en-GB" smtClean="0"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E27F6-44E4-44B3-8ACA-4A39CB6DF134}" type="slidenum">
              <a:rPr lang="en-GB" smtClean="0"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E27F6-44E4-44B3-8ACA-4A39CB6DF134}" type="slidenum">
              <a:rPr lang="en-GB" smtClean="0"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E27F6-44E4-44B3-8ACA-4A39CB6DF134}" type="slidenum">
              <a:rPr lang="en-GB" smtClean="0"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E27F6-44E4-44B3-8ACA-4A39CB6DF134}" type="slidenum">
              <a:rPr lang="en-GB" smtClean="0"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CCE0D-B092-4620-A028-3BFD6C445A82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BEDD5-E6F2-44BE-A7DC-6BC4A5DC348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2B57C-FFE8-4595-9E21-2F46AFC65A28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99F28-66E8-41CD-95B2-447BFA93D4B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744F96-20A9-4E8D-814F-C037EA8BE952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A6691-B768-4AC4-8E00-E8A7CD8FB84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62F0B8-EA45-4BD4-9A39-B064655A37B4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928A20-8801-4947-8712-590AAD5AE7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506346-6417-4DAB-A725-A2D2211B12C6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4A146E-297C-452F-98BF-13842643F11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B8A0D9-2040-4B64-B009-F1F25314ECF7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7648-17EA-4D0A-9D7F-030386C7BAF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E3815C-A95D-43B0-A2B9-D614D6ED0951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A0BF5D-B4C5-49BF-98A9-112922F6662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8547CA-D05D-46E7-A0BF-71F026508DB6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1E6090-3290-49D4-BF7F-8ADFA4B5D6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777150-0BF5-48D0-9FC3-26D6647D0FFF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5200B1-1566-45EC-BD8A-538770BE6FD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006D9C-690B-4044-9015-19648CA16641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AE6C89-955F-4DBA-AF60-E86E94FF224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E56742-FF13-44BF-9551-1295BCC8AF43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E6BBD-9156-42DF-8B83-183408ACD02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1DEEABA-AA5D-4620-BC80-95BC460F6A5F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30E2148-595E-44BB-A580-19C7C126CFD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audio" Target="../media/audio13.wav"/><Relationship Id="rId1" Type="http://schemas.openxmlformats.org/officeDocument/2006/relationships/audio" Target="../media/audio12.wav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6" Type="http://schemas.openxmlformats.org/officeDocument/2006/relationships/image" Target="../media/image11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audio15.wav"/><Relationship Id="rId1" Type="http://schemas.openxmlformats.org/officeDocument/2006/relationships/audio" Target="../media/audio12.wav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1.png"/><Relationship Id="rId4" Type="http://schemas.openxmlformats.org/officeDocument/2006/relationships/notesSlide" Target="../notesSlides/notesSlide14.xml"/><Relationship Id="rId9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6" Type="http://schemas.openxmlformats.org/officeDocument/2006/relationships/image" Target="../media/image20.png"/><Relationship Id="rId5" Type="http://schemas.openxmlformats.org/officeDocument/2006/relationships/image" Target="../media/image2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7.wav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6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audio" Target="../media/audio19.wav"/><Relationship Id="rId16" Type="http://schemas.openxmlformats.org/officeDocument/2006/relationships/image" Target="../media/image31.png"/><Relationship Id="rId20" Type="http://schemas.openxmlformats.org/officeDocument/2006/relationships/image" Target="../media/image35.png"/><Relationship Id="rId1" Type="http://schemas.openxmlformats.org/officeDocument/2006/relationships/audio" Target="../media/audio18.wav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24" Type="http://schemas.microsoft.com/office/2007/relationships/hdphoto" Target="../media/hdphoto1.wdp"/><Relationship Id="rId5" Type="http://schemas.openxmlformats.org/officeDocument/2006/relationships/image" Target="../media/image2.png"/><Relationship Id="rId15" Type="http://schemas.openxmlformats.org/officeDocument/2006/relationships/image" Target="../media/image30.png"/><Relationship Id="rId23" Type="http://schemas.openxmlformats.org/officeDocument/2006/relationships/image" Target="../media/image38.png"/><Relationship Id="rId10" Type="http://schemas.openxmlformats.org/officeDocument/2006/relationships/image" Target="../media/image25.png"/><Relationship Id="rId19" Type="http://schemas.openxmlformats.org/officeDocument/2006/relationships/image" Target="../media/image34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Relationship Id="rId22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audio2.wav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1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3.png"/><Relationship Id="rId9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audio7.wav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1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1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1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/>
              <a:t>This and That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dirty="0"/>
              <a:t>with Mr. Angry Potato Head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dirty="0"/>
              <a:t>and Mr. Angry Cloud-Ghost</a:t>
            </a:r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500" y="62865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9" descr="angry living.bmp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597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0" name="Picture 13" descr="remote control 3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7569995">
            <a:off x="569912" y="3670301"/>
            <a:ext cx="102552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10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74713" y="2000250"/>
            <a:ext cx="1911350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50" y="2000250"/>
            <a:ext cx="1911350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11" descr="angry living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597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2714625" y="500063"/>
            <a:ext cx="5500688" cy="1785937"/>
          </a:xfrm>
          <a:prstGeom prst="wedgeRoundRectCallout">
            <a:avLst>
              <a:gd name="adj1" fmla="val -47581"/>
              <a:gd name="adj2" fmla="val 91770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Ça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c’est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ma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télé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J’aime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regarder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la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télé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That is my TV. I like watching TV.</a:t>
            </a:r>
          </a:p>
        </p:txBody>
      </p:sp>
      <p:pic>
        <p:nvPicPr>
          <p:cNvPr id="10" name="Slide 9.wav">
            <a:hlinkClick r:id="" action="ppaction://media"/>
          </p:cNvPr>
          <p:cNvPicPr>
            <a:picLocks noRot="1" noChangeAspect="1"/>
          </p:cNvPicPr>
          <p:nvPr>
            <a:wavAudioFile r:embed="rId1" name="Slide 9.wav"/>
          </p:nvPr>
        </p:nvPicPr>
        <p:blipFill>
          <a:blip r:embed="rId9" cstate="print"/>
          <a:stretch>
            <a:fillRect/>
          </a:stretch>
        </p:blipFill>
        <p:spPr>
          <a:xfrm>
            <a:off x="8429652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5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7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7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9" descr="angry living.bmp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597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Picture 13" descr="remote control 3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7569995">
            <a:off x="569912" y="3670301"/>
            <a:ext cx="102552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10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74713" y="2000250"/>
            <a:ext cx="1911350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428750" y="285750"/>
            <a:ext cx="714375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0000" b="1">
                <a:latin typeface="Calibri" pitchFamily="34" charset="0"/>
              </a:rPr>
              <a:t>?</a:t>
            </a:r>
          </a:p>
        </p:txBody>
      </p:sp>
      <p:pic>
        <p:nvPicPr>
          <p:cNvPr id="13" name="Picture 12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50" y="2000250"/>
            <a:ext cx="1911350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Picture 11" descr="angry living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597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2714625" y="857250"/>
            <a:ext cx="4714875" cy="2214563"/>
          </a:xfrm>
          <a:prstGeom prst="wedgeRoundRectCallout">
            <a:avLst>
              <a:gd name="adj1" fmla="val -45561"/>
              <a:gd name="adj2" fmla="val 74256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Où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est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ma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télécommande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?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Humm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...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Where is my remote control? Hmm...</a:t>
            </a:r>
          </a:p>
        </p:txBody>
      </p:sp>
      <p:pic>
        <p:nvPicPr>
          <p:cNvPr id="10" name="Slide 10.wav">
            <a:hlinkClick r:id="" action="ppaction://media"/>
          </p:cNvPr>
          <p:cNvPicPr>
            <a:picLocks noRot="1" noChangeAspect="1"/>
          </p:cNvPicPr>
          <p:nvPr>
            <a:wavAudioFile r:embed="rId1" name="Slide 10.wav"/>
          </p:nvPr>
        </p:nvPicPr>
        <p:blipFill>
          <a:blip r:embed="rId9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4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9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645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9" descr="angry living.bmp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8" name="Picture 6" descr="remote control 3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0292066">
            <a:off x="1166813" y="2611438"/>
            <a:ext cx="153828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10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3905311">
            <a:off x="1658937" y="887413"/>
            <a:ext cx="1909763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3888013">
            <a:off x="1661319" y="883444"/>
            <a:ext cx="1911350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Zzzz....zzzz.... – CLICK!</a:t>
            </a:r>
          </a:p>
        </p:txBody>
      </p:sp>
      <p:sp>
        <p:nvSpPr>
          <p:cNvPr id="8" name="Cloud Callout 7"/>
          <p:cNvSpPr/>
          <p:nvPr/>
        </p:nvSpPr>
        <p:spPr>
          <a:xfrm>
            <a:off x="4429125" y="0"/>
            <a:ext cx="3857625" cy="2000250"/>
          </a:xfrm>
          <a:prstGeom prst="cloudCallout">
            <a:avLst>
              <a:gd name="adj1" fmla="val -70269"/>
              <a:gd name="adj2" fmla="val 42352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Zzzz....zzzz....</a:t>
            </a:r>
          </a:p>
        </p:txBody>
      </p:sp>
      <p:pic>
        <p:nvPicPr>
          <p:cNvPr id="13" name="MSSN00123_0000[1].wav">
            <a:hlinkClick r:id="" action="ppaction://media"/>
          </p:cNvPr>
          <p:cNvPicPr>
            <a:picLocks noRot="1" noChangeAspect="1"/>
          </p:cNvPicPr>
          <p:nvPr>
            <a:wavAudioFile r:embed="rId1" name="MSSN00123_0000[1].wav"/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643813" y="62150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Slide 11.wav">
            <a:hlinkClick r:id="" action="ppaction://media"/>
          </p:cNvPr>
          <p:cNvPicPr>
            <a:picLocks noRot="1" noChangeAspect="1"/>
          </p:cNvPicPr>
          <p:nvPr>
            <a:wavAudioFile r:embed="rId2" name="Slide 11.wav"/>
          </p:nvPr>
        </p:nvPicPr>
        <p:blipFill>
          <a:blip r:embed="rId9" cstate="print"/>
          <a:stretch>
            <a:fillRect/>
          </a:stretch>
        </p:blipFill>
        <p:spPr>
          <a:xfrm>
            <a:off x="8358214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9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7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99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4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ngryghostclou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3500" y="2143125"/>
            <a:ext cx="1500188" cy="121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2" name="Picture 6" descr="angry living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8080"/>
              </a:clrFrom>
              <a:clrTo>
                <a:srgbClr val="80808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angryghostclou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3500" y="2143125"/>
            <a:ext cx="1500188" cy="121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Picture 11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2714625"/>
            <a:ext cx="243205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angryghostclou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3250" y="1500188"/>
            <a:ext cx="3214688" cy="259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 descr="angryghostclou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3250" y="1500188"/>
            <a:ext cx="3214688" cy="259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angrypotatohead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2714625"/>
            <a:ext cx="243205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err="1">
                <a:solidFill>
                  <a:schemeClr val="tx1"/>
                </a:solidFill>
              </a:rPr>
              <a:t>Hahahahaha</a:t>
            </a:r>
            <a:r>
              <a:rPr lang="en-GB" sz="3600" b="1" dirty="0">
                <a:solidFill>
                  <a:schemeClr val="tx1"/>
                </a:solidFill>
              </a:rPr>
              <a:t>! – AAAAAAAHHHH!</a:t>
            </a:r>
          </a:p>
        </p:txBody>
      </p:sp>
      <p:sp>
        <p:nvSpPr>
          <p:cNvPr id="14" name="Rounded Rectangular Callout 13"/>
          <p:cNvSpPr/>
          <p:nvPr/>
        </p:nvSpPr>
        <p:spPr>
          <a:xfrm>
            <a:off x="2714625" y="4857750"/>
            <a:ext cx="3429000" cy="857250"/>
          </a:xfrm>
          <a:prstGeom prst="wedgeRoundRectCallout">
            <a:avLst>
              <a:gd name="adj1" fmla="val 11677"/>
              <a:gd name="adj2" fmla="val -128229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Ahahahahah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!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0" y="285750"/>
            <a:ext cx="4714875" cy="1071563"/>
          </a:xfrm>
          <a:prstGeom prst="wedgeRoundRectCallout">
            <a:avLst>
              <a:gd name="adj1" fmla="val -12418"/>
              <a:gd name="adj2" fmla="val 161866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AAAAAAAHHHH !</a:t>
            </a:r>
          </a:p>
        </p:txBody>
      </p:sp>
      <p:pic>
        <p:nvPicPr>
          <p:cNvPr id="12" name="Slide 12.wav">
            <a:hlinkClick r:id="" action="ppaction://media"/>
          </p:cNvPr>
          <p:cNvPicPr>
            <a:picLocks noRot="1" noChangeAspect="1"/>
          </p:cNvPicPr>
          <p:nvPr>
            <a:wavAudioFile r:embed="rId1" name="Slide 12.wav"/>
          </p:nvPr>
        </p:nvPicPr>
        <p:blipFill>
          <a:blip r:embed="rId9" cstate="print"/>
          <a:stretch>
            <a:fillRect/>
          </a:stretch>
        </p:blipFill>
        <p:spPr>
          <a:xfrm>
            <a:off x="8286776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5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4 -0.08933  -0.046 -0.16667  -0.113 -0.172  C -0.177 -0.17867  -0.237 -0.11867  -0.241 -0.032  C -0.246 0.048  -0.204 0.12267  -0.144 0.128  C -0.089 0.132  -0.037 0.08267  -0.033 0.008  C -0.029 -0.06  -0.064 -0.124  -0.115 -0.12933  C -0.162 -0.13333  -0.206 -0.092  -0.209 -0.02933  C -0.212 0.02667  -0.184 0.08133  -0.142 0.084  C -0.104 0.088  -0.068 0.056  -0.065 0.00533  C -0.063 -0.04  -0.084 -0.084  -0.117 -0.08667  C -0.146 -0.08933  -0.175 -0.06533  -0.177 -0.02667  C -0.179 0.00667  -0.164 0.03867  -0.14 0.04133  C -0.12 0.044  -0.099 0.02933  -0.098 0.00267  C -0.096 -0.01867  -0.104 -0.04133  -0.119 -0.044  C -0.131 -0.044  -0.143 -0.03867  -0.145 -0.024  C -0.146 -0.01467  -0.144 -0.00533  -0.138 -0.00133  C -0.135 0  -0.133 0  -0.13 -0.00133  E" pathEditMode="relative" ptsTypes="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5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12 0.0051 C 0.01112 -0.08425 -0.03888 -0.16157 -0.1059 -0.16689 C -0.16996 -0.17361 -0.22986 -0.11365 -0.23385 -0.02685 C -0.23888 0.05301 -0.19687 0.12778 -0.1368 0.13311 C -0.08194 0.13704 -0.02986 0.08774 -0.02586 0.0132 C -0.02187 -0.05486 -0.05694 -0.11898 -0.10781 -0.1243 C -0.15486 -0.12824 -0.19895 -0.0868 -0.20191 -0.0243 C -0.20486 0.03172 -0.17691 0.08635 -0.13489 0.08912 C -0.09687 0.09306 -0.06093 0.06112 -0.05781 0.01042 C -0.0559 -0.03495 -0.07691 -0.07893 -0.10989 -0.08148 C -0.13888 -0.08425 -0.16788 -0.06018 -0.16996 -0.02152 C -0.17187 0.01181 -0.15694 0.04375 -0.13281 0.04653 C -0.11284 0.04908 -0.09184 0.0345 -0.09079 0.00787 C -0.08888 -0.01365 -0.09687 -0.03634 -0.1118 -0.03888 C -0.12395 -0.03888 -0.13593 -0.03356 -0.13784 -0.01898 C -0.13888 -0.00949 -0.1368 -0.00023 -0.1309 0.00371 C -0.12795 0.0051 -0.12586 0.0051 -0.12291 0.00371 " pathEditMode="relative" rAng="0" ptsTypes="fffffffffffffffff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00" y="-23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407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35" presetClass="emph" presetSubtype="0" repeatCount="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317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mph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12" descr="angry living.bmp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b="1" dirty="0">
                <a:solidFill>
                  <a:schemeClr val="tx1"/>
                </a:solidFill>
              </a:rPr>
              <a:t>...</a:t>
            </a:r>
            <a:r>
              <a:rPr lang="en-GB" sz="3200" b="1" dirty="0" err="1">
                <a:solidFill>
                  <a:schemeClr val="tx1"/>
                </a:solidFill>
              </a:rPr>
              <a:t>Hahaha</a:t>
            </a:r>
            <a:r>
              <a:rPr lang="en-GB" sz="3200" b="1" dirty="0">
                <a:solidFill>
                  <a:schemeClr val="tx1"/>
                </a:solidFill>
              </a:rPr>
              <a:t>! - Where is my remote control??! -- CLICK</a:t>
            </a:r>
          </a:p>
        </p:txBody>
      </p:sp>
      <p:pic>
        <p:nvPicPr>
          <p:cNvPr id="11" name="Picture 10" descr="angryghostclou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00388" y="0"/>
            <a:ext cx="7348537" cy="592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ounded Rectangular Callout 13"/>
          <p:cNvSpPr/>
          <p:nvPr/>
        </p:nvSpPr>
        <p:spPr>
          <a:xfrm>
            <a:off x="3643313" y="4429125"/>
            <a:ext cx="2714625" cy="1357313"/>
          </a:xfrm>
          <a:prstGeom prst="wedgeRoundRectCallout">
            <a:avLst>
              <a:gd name="adj1" fmla="val 36687"/>
              <a:gd name="adj2" fmla="val -73767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...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Ahahah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!</a:t>
            </a:r>
          </a:p>
        </p:txBody>
      </p:sp>
      <p:pic>
        <p:nvPicPr>
          <p:cNvPr id="15" name="Picture 14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2714625"/>
            <a:ext cx="2432050" cy="300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angrypotatohead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2714625"/>
            <a:ext cx="243205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500063" y="285750"/>
            <a:ext cx="4714875" cy="1428750"/>
          </a:xfrm>
          <a:prstGeom prst="wedgeRoundRectCallout">
            <a:avLst>
              <a:gd name="adj1" fmla="val -21145"/>
              <a:gd name="adj2" fmla="val 105331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Où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est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ma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télécommande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??!</a:t>
            </a:r>
          </a:p>
        </p:txBody>
      </p:sp>
      <p:pic>
        <p:nvPicPr>
          <p:cNvPr id="8" name="Picture 7" descr="remote control 3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63750" y="4657725"/>
            <a:ext cx="1230313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MSSN00123_0000[1].wav">
            <a:hlinkClick r:id="" action="ppaction://media"/>
          </p:cNvPr>
          <p:cNvPicPr>
            <a:picLocks noRot="1" noChangeAspect="1"/>
          </p:cNvPicPr>
          <p:nvPr>
            <a:wavAudioFile r:embed="rId1" name="MSSN00123_0000[1].wav"/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358188" y="62865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Slide 13.wav">
            <a:hlinkClick r:id="" action="ppaction://media"/>
          </p:cNvPr>
          <p:cNvPicPr>
            <a:picLocks noRot="1" noChangeAspect="1"/>
          </p:cNvPicPr>
          <p:nvPr>
            <a:wavAudioFile r:embed="rId2" name="Slide 13.wav"/>
          </p:nvPr>
        </p:nvPicPr>
        <p:blipFill>
          <a:blip r:embed="rId10" cstate="print"/>
          <a:stretch>
            <a:fillRect/>
          </a:stretch>
        </p:blipFill>
        <p:spPr>
          <a:xfrm>
            <a:off x="8215338" y="507207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3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63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330"/>
                            </p:stCondLst>
                            <p:childTnLst>
                              <p:par>
                                <p:cTn id="1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35" presetClass="emp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147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4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0" presetID="42" presetClass="path" presetSubtype="0" accel="50000" decel="50000" fill="hold" nodeType="withEffect">
                                  <p:stCondLst>
                                    <p:cond delay="1670"/>
                                  </p:stCondLst>
                                  <p:childTnLst>
                                    <p:animMotion origin="layout" path="M -1.94444E-6 3.33333E-6 L -0.00555 0.11088 " pathEditMode="relative" rAng="0" ptsTypes="AA">
                                      <p:cBhvr>
                                        <p:cTn id="31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" y="5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330"/>
                            </p:stCondLst>
                            <p:childTnLst>
                              <p:par>
                                <p:cTn id="33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39" presetClass="exit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39" presetClass="exit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9" presetClass="exit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39" presetClass="exit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6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showWhenStopped="0">
                <p:cTn id="6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4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5" descr="angry living.bmp"/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5643563"/>
            <a:ext cx="9144000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0" name="Picture 4" descr="angry living.bmp"/>
          <p:cNvPicPr>
            <a:picLocks noChangeAspect="1"/>
          </p:cNvPicPr>
          <p:nvPr/>
        </p:nvPicPr>
        <p:blipFill>
          <a:blip r:embed="rId5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597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285720" y="928670"/>
            <a:ext cx="428628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The living room</a:t>
            </a:r>
          </a:p>
          <a:p>
            <a:pPr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The table</a:t>
            </a:r>
          </a:p>
          <a:p>
            <a:pPr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The armchair</a:t>
            </a:r>
          </a:p>
          <a:p>
            <a:pPr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The sofa</a:t>
            </a:r>
          </a:p>
          <a:p>
            <a:pPr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The TV</a:t>
            </a:r>
          </a:p>
          <a:p>
            <a:pPr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The remote control</a:t>
            </a:r>
          </a:p>
          <a:p>
            <a:pPr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A pineapple</a:t>
            </a:r>
          </a:p>
          <a:p>
            <a:pPr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A picture</a:t>
            </a:r>
          </a:p>
          <a:p>
            <a:pPr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Pink</a:t>
            </a:r>
          </a:p>
          <a:p>
            <a:pPr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Big</a:t>
            </a:r>
          </a:p>
        </p:txBody>
      </p:sp>
      <p:sp>
        <p:nvSpPr>
          <p:cNvPr id="3" name="Title 3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Vocabulary</a:t>
            </a:r>
            <a:endParaRPr lang="en-GB" sz="6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43470" y="928670"/>
            <a:ext cx="4500530" cy="547919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Le salon</a:t>
            </a:r>
          </a:p>
          <a:p>
            <a:pPr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La table</a:t>
            </a:r>
          </a:p>
          <a:p>
            <a:pPr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Le fauteuil</a:t>
            </a:r>
          </a:p>
          <a:p>
            <a:pPr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Le canapé</a:t>
            </a:r>
          </a:p>
          <a:p>
            <a:pPr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La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télé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La télécommande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Un ananas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Une photo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Rose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Grand / grande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</p:txBody>
      </p:sp>
      <p:pic>
        <p:nvPicPr>
          <p:cNvPr id="9" name="Slide 14.wav">
            <a:hlinkClick r:id="" action="ppaction://media"/>
          </p:cNvPr>
          <p:cNvPicPr>
            <a:picLocks noRot="1" noChangeAspect="1"/>
          </p:cNvPicPr>
          <p:nvPr>
            <a:wavAudioFile r:embed="rId1" name="Slide 14.wav"/>
          </p:nvPr>
        </p:nvPicPr>
        <p:blipFill>
          <a:blip r:embed="rId6" cstate="print"/>
          <a:stretch>
            <a:fillRect/>
          </a:stretch>
        </p:blipFill>
        <p:spPr>
          <a:xfrm>
            <a:off x="8286776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2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5" descr="angry living.bmp"/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5643563"/>
            <a:ext cx="9144000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4" name="Picture 6" descr="angry living.bmp"/>
          <p:cNvPicPr>
            <a:picLocks noChangeAspect="1"/>
          </p:cNvPicPr>
          <p:nvPr/>
        </p:nvPicPr>
        <p:blipFill>
          <a:blip r:embed="rId5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597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500034" y="1065331"/>
            <a:ext cx="4071966" cy="563231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This is...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These are...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That is...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Those are...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My TV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My pineapple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My pictures</a:t>
            </a:r>
            <a:endParaRPr lang="en-GB" sz="4000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</p:txBody>
      </p:sp>
      <p:sp>
        <p:nvSpPr>
          <p:cNvPr id="3" name="Title 3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Phrases	</a:t>
            </a:r>
            <a:endParaRPr lang="en-GB" sz="6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57686" y="1065331"/>
            <a:ext cx="4071966" cy="563231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Ceci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est...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Ceux-ci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sont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...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Cela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est...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Ceux-là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sont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...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Ma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télé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Mon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ananas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Mes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photos</a:t>
            </a:r>
            <a:endParaRPr lang="en-GB" sz="4000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</p:txBody>
      </p:sp>
      <p:pic>
        <p:nvPicPr>
          <p:cNvPr id="7" name="Slide 15.wav">
            <a:hlinkClick r:id="" action="ppaction://media"/>
          </p:cNvPr>
          <p:cNvPicPr>
            <a:picLocks noRot="1" noChangeAspect="1"/>
          </p:cNvPicPr>
          <p:nvPr>
            <a:wavAudioFile r:embed="rId1" name="Slide 15.wav"/>
          </p:nvPr>
        </p:nvPicPr>
        <p:blipFill>
          <a:blip r:embed="rId6" cstate="print"/>
          <a:stretch>
            <a:fillRect/>
          </a:stretch>
        </p:blipFill>
        <p:spPr>
          <a:xfrm>
            <a:off x="8358214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ngry living.bmp"/>
          <p:cNvPicPr>
            <a:picLocks noChangeAspect="1"/>
          </p:cNvPicPr>
          <p:nvPr/>
        </p:nvPicPr>
        <p:blipFill>
          <a:blip r:embed="rId4" cstate="screen">
            <a:lum bright="70000" contrast="-70000"/>
          </a:blip>
          <a:srcRect/>
          <a:stretch>
            <a:fillRect/>
          </a:stretch>
        </p:blipFill>
        <p:spPr>
          <a:xfrm>
            <a:off x="-32" y="5643578"/>
            <a:ext cx="9144000" cy="12144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 descr="angry living.bmp"/>
          <p:cNvPicPr>
            <a:picLocks noChangeAspect="1"/>
          </p:cNvPicPr>
          <p:nvPr/>
        </p:nvPicPr>
        <p:blipFill>
          <a:blip r:embed="rId5" cstate="screen">
            <a:lum bright="70000" contrast="-70000"/>
          </a:blip>
          <a:stretch>
            <a:fillRect/>
          </a:stretch>
        </p:blipFill>
        <p:spPr>
          <a:xfrm>
            <a:off x="1" y="0"/>
            <a:ext cx="9144000" cy="597381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540A4BFF-88BC-CA8A-7507-ADFF09C5E489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9DB70C84-FFC7-634E-0022-960147B17CEA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9" descr="angry living.bmp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597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10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03400" y="3500438"/>
            <a:ext cx="1911350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03400" y="3500438"/>
            <a:ext cx="1911350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6" descr="remote control 3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7569995">
            <a:off x="569912" y="3670301"/>
            <a:ext cx="102552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7" descr="angry living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597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This is my room. It is the living room.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4214813" y="3071813"/>
            <a:ext cx="4572000" cy="2000250"/>
          </a:xfrm>
          <a:prstGeom prst="wedgeRoundRectCallout">
            <a:avLst>
              <a:gd name="adj1" fmla="val -67811"/>
              <a:gd name="adj2" fmla="val 44722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Ceci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est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ma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chambre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C’est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le salon.</a:t>
            </a:r>
          </a:p>
        </p:txBody>
      </p:sp>
      <p:pic>
        <p:nvPicPr>
          <p:cNvPr id="11" name="Slide 1.wav">
            <a:hlinkClick r:id="" action="ppaction://media"/>
          </p:cNvPr>
          <p:cNvPicPr>
            <a:picLocks noRot="1" noChangeAspect="1"/>
          </p:cNvPicPr>
          <p:nvPr>
            <a:wavAudioFile r:embed="rId2" name="Slide 1.wav"/>
          </p:nvPr>
        </p:nvPicPr>
        <p:blipFill>
          <a:blip r:embed="rId10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4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75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3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63" y="3500438"/>
            <a:ext cx="1911350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12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63" y="3500438"/>
            <a:ext cx="1911350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9" descr="angry living.bmp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597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10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03400" y="3500438"/>
            <a:ext cx="1911350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03400" y="3500438"/>
            <a:ext cx="1911350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14" descr="remote control 3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7569995">
            <a:off x="569912" y="3670301"/>
            <a:ext cx="102552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15" descr="angry living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597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It is very big and it is pink. I like pink!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2000250" y="1643063"/>
            <a:ext cx="6429375" cy="1785937"/>
          </a:xfrm>
          <a:prstGeom prst="wedgeRoundRectCallout">
            <a:avLst>
              <a:gd name="adj1" fmla="val -26787"/>
              <a:gd name="adj2" fmla="val 99237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Elle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est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très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grande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et rose.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J’aime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le rose !</a:t>
            </a:r>
          </a:p>
        </p:txBody>
      </p:sp>
      <p:pic>
        <p:nvPicPr>
          <p:cNvPr id="11" name="Slide 2.wav">
            <a:hlinkClick r:id="" action="ppaction://media"/>
          </p:cNvPr>
          <p:cNvPicPr>
            <a:picLocks noRot="1" noChangeAspect="1"/>
          </p:cNvPicPr>
          <p:nvPr>
            <a:wavAudioFile r:embed="rId1" name="Slide 2.wav"/>
          </p:nvPr>
        </p:nvPicPr>
        <p:blipFill>
          <a:blip r:embed="rId9" cstate="print"/>
          <a:stretch>
            <a:fillRect/>
          </a:stretch>
        </p:blipFill>
        <p:spPr>
          <a:xfrm>
            <a:off x="850109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17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33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9" descr="angry living.bmp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597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03400" y="3500438"/>
            <a:ext cx="1911350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03400" y="3500438"/>
            <a:ext cx="1911350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10" descr="remote control 3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7569995">
            <a:off x="569912" y="3670301"/>
            <a:ext cx="102552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11" descr="angry living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597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1000125" y="214313"/>
            <a:ext cx="6143625" cy="1643062"/>
          </a:xfrm>
          <a:prstGeom prst="wedgeRoundRectCallout">
            <a:avLst>
              <a:gd name="adj1" fmla="val 2901"/>
              <a:gd name="adj2" fmla="val 90890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Elle a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une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table, un canapé,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une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télé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et un fauteuil.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It has a table, a sofa, a TV and an armchair.</a:t>
            </a:r>
          </a:p>
        </p:txBody>
      </p:sp>
      <p:pic>
        <p:nvPicPr>
          <p:cNvPr id="10" name="Slide 3.wav">
            <a:hlinkClick r:id="" action="ppaction://media"/>
          </p:cNvPr>
          <p:cNvPicPr>
            <a:picLocks noRot="1" noChangeAspect="1"/>
          </p:cNvPicPr>
          <p:nvPr>
            <a:wavAudioFile r:embed="rId1" name="Slide 3.wav"/>
          </p:nvPr>
        </p:nvPicPr>
        <p:blipFill>
          <a:blip r:embed="rId9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67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400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196  L 0.25 0  L 0 0  Z" pathEditMode="relative" ptsTypes="">
                                      <p:cBhvr>
                                        <p:cTn id="16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196  L 0.25 0  L 0 0  Z" pathEditMode="relative" ptsTypes="">
                                      <p:cBhvr>
                                        <p:cTn id="1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9" descr="angry living.bmp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597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10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313" y="500063"/>
            <a:ext cx="1911350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313" y="500063"/>
            <a:ext cx="1911350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6" descr="remote control 3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7569995">
            <a:off x="569912" y="3670301"/>
            <a:ext cx="102552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7" descr="angry living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597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And this is a picture of my family. 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3143250" y="3071813"/>
            <a:ext cx="5643563" cy="2000250"/>
          </a:xfrm>
          <a:prstGeom prst="wedgeRoundRectCallout">
            <a:avLst>
              <a:gd name="adj1" fmla="val -53032"/>
              <a:gd name="adj2" fmla="val -89715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Et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ça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c’est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une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photo de ma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famille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 </a:t>
            </a:r>
          </a:p>
        </p:txBody>
      </p:sp>
      <p:pic>
        <p:nvPicPr>
          <p:cNvPr id="10" name="Slide 4.wav">
            <a:hlinkClick r:id="" action="ppaction://media"/>
          </p:cNvPr>
          <p:cNvPicPr>
            <a:picLocks noRot="1" noChangeAspect="1"/>
          </p:cNvPicPr>
          <p:nvPr>
            <a:wavAudioFile r:embed="rId1" name="Slide 4.wav"/>
          </p:nvPr>
        </p:nvPicPr>
        <p:blipFill>
          <a:blip r:embed="rId9" cstate="print"/>
          <a:stretch>
            <a:fillRect/>
          </a:stretch>
        </p:blipFill>
        <p:spPr>
          <a:xfrm>
            <a:off x="8286776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9" descr="angry living.bmp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597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6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313" y="500063"/>
            <a:ext cx="1911350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313" y="500063"/>
            <a:ext cx="1911350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10" descr="remote control 3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7569995">
            <a:off x="569912" y="3670301"/>
            <a:ext cx="102552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11" descr="angry living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597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Well, it’s not really my family but we live together. I like them!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2357438" y="2714625"/>
            <a:ext cx="6429375" cy="2643188"/>
          </a:xfrm>
          <a:prstGeom prst="wedgeRoundRectCallout">
            <a:avLst>
              <a:gd name="adj1" fmla="val -37033"/>
              <a:gd name="adj2" fmla="val -67913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A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vrai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dire,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ce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n’est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pas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vraiment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ma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famille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mais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nous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vivons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ensemble.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Je les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aime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bien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!</a:t>
            </a:r>
          </a:p>
        </p:txBody>
      </p:sp>
      <p:pic>
        <p:nvPicPr>
          <p:cNvPr id="10" name="Slide 5.wav">
            <a:hlinkClick r:id="" action="ppaction://media"/>
          </p:cNvPr>
          <p:cNvPicPr>
            <a:picLocks noRot="1" noChangeAspect="1"/>
          </p:cNvPicPr>
          <p:nvPr>
            <a:wavAudioFile r:embed="rId1" name="Slide 5.wav"/>
          </p:nvPr>
        </p:nvPicPr>
        <p:blipFill>
          <a:blip r:embed="rId9" cstate="print"/>
          <a:stretch>
            <a:fillRect/>
          </a:stretch>
        </p:blipFill>
        <p:spPr>
          <a:xfrm>
            <a:off x="8358214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3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67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7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600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67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500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4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9" descr="angry living.bmp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597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3000" y="1857375"/>
            <a:ext cx="1911350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3000" y="1857375"/>
            <a:ext cx="1911350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6" descr="remote control 3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7569995">
            <a:off x="569912" y="3670301"/>
            <a:ext cx="102552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7" descr="angry living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597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000" b="1" dirty="0">
                <a:solidFill>
                  <a:schemeClr val="tx1"/>
                </a:solidFill>
              </a:rPr>
              <a:t>These are my sofa and my armchair. I like my armchair.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4786314" y="2786058"/>
            <a:ext cx="4143372" cy="3000373"/>
          </a:xfrm>
          <a:prstGeom prst="wedgeRoundRectCallout">
            <a:avLst>
              <a:gd name="adj1" fmla="val -82546"/>
              <a:gd name="adj2" fmla="val 1660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Ceux-ci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ce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sont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mon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canapé et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mon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fauteuil.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J’aime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mon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fauteuil.</a:t>
            </a:r>
          </a:p>
        </p:txBody>
      </p:sp>
      <p:pic>
        <p:nvPicPr>
          <p:cNvPr id="10" name="Slide 6.wav">
            <a:hlinkClick r:id="" action="ppaction://media"/>
          </p:cNvPr>
          <p:cNvPicPr>
            <a:picLocks noRot="1" noChangeAspect="1"/>
          </p:cNvPicPr>
          <p:nvPr>
            <a:wavAudioFile r:embed="rId2" name="Slide 6.wav"/>
          </p:nvPr>
        </p:nvPicPr>
        <p:blipFill>
          <a:blip r:embed="rId10" cstate="print"/>
          <a:stretch>
            <a:fillRect/>
          </a:stretch>
        </p:blipFill>
        <p:spPr>
          <a:xfrm>
            <a:off x="8429652" y="6072206"/>
            <a:ext cx="304800" cy="3048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3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4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00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2 -0.004  0.012 -0.04533  0.037 -0.04267  C 0.075 -0.03867  0.09 -0.00933  0.125 -0.03867  C 0.147 -0.056  0.173 -0.1  0.192 -0.09867  C 0.235 -0.09733  0.244 -0.052  0.244 -0.01067  C 0.245 0.048  0.189 0.09733  0.121 0.10267  C 0.052 0.10667  -0.005 0.044  0 0  Z" pathEditMode="relative" ptsTypes="">
                                      <p:cBhvr>
                                        <p:cTn id="14" dur="6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2 -0.004  0.012 -0.04533  0.037 -0.04267  C 0.075 -0.03867  0.09 -0.00933  0.125 -0.03867  C 0.147 -0.056  0.173 -0.1  0.192 -0.09867  C 0.235 -0.09733  0.244 -0.052  0.244 -0.01067  C 0.245 0.048  0.189 0.09733  0.121 0.10267  C 0.052 0.10667  -0.005 0.044  0 0  Z" pathEditMode="relative" ptsTypes="">
                                      <p:cBhvr>
                                        <p:cTn id="16" dur="6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9" descr="angry living.bmp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597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10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3000" y="1857375"/>
            <a:ext cx="1911350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3000" y="1857375"/>
            <a:ext cx="1911350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13" y="1928813"/>
            <a:ext cx="1647825" cy="244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7" descr="remote control 3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7569995">
            <a:off x="569912" y="3670301"/>
            <a:ext cx="102552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12" descr="angry living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597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What is this? A pineapple??! </a:t>
            </a:r>
          </a:p>
        </p:txBody>
      </p:sp>
      <p:sp>
        <p:nvSpPr>
          <p:cNvPr id="6" name="Rounded Rectangular Callout 5"/>
          <p:cNvSpPr>
            <a:spLocks noChangeArrowheads="1"/>
          </p:cNvSpPr>
          <p:nvPr/>
        </p:nvSpPr>
        <p:spPr bwMode="auto">
          <a:xfrm>
            <a:off x="2071688" y="4214813"/>
            <a:ext cx="4948237" cy="1428750"/>
          </a:xfrm>
          <a:prstGeom prst="wedgeRoundRectCallout">
            <a:avLst>
              <a:gd name="adj1" fmla="val -37394"/>
              <a:gd name="adj2" fmla="val -88444"/>
              <a:gd name="adj3" fmla="val 16667"/>
            </a:avLst>
          </a:prstGeom>
          <a:solidFill>
            <a:srgbClr val="FDEADA"/>
          </a:solidFill>
          <a:ln w="38100" algn="ctr">
            <a:solidFill>
              <a:srgbClr val="632523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>
                <a:solidFill>
                  <a:srgbClr val="1E1C11"/>
                </a:solidFill>
                <a:latin typeface="Calibri" pitchFamily="34" charset="0"/>
              </a:rPr>
              <a:t>Qu’est-ce que c’est? Un ananas ??! </a:t>
            </a:r>
          </a:p>
        </p:txBody>
      </p:sp>
      <p:pic>
        <p:nvPicPr>
          <p:cNvPr id="11" name="Slide 7.wav">
            <a:hlinkClick r:id="" action="ppaction://media"/>
          </p:cNvPr>
          <p:cNvPicPr>
            <a:picLocks noRot="1" noChangeAspect="1"/>
          </p:cNvPicPr>
          <p:nvPr>
            <a:wavAudioFile r:embed="rId1" name="Slide 7.wav"/>
          </p:nvPr>
        </p:nvPicPr>
        <p:blipFill>
          <a:blip r:embed="rId10" cstate="print"/>
          <a:stretch>
            <a:fillRect/>
          </a:stretch>
        </p:blipFill>
        <p:spPr>
          <a:xfrm>
            <a:off x="8286776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50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233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4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225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9" descr="angry living.bmp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597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Picture 10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3000" y="1857375"/>
            <a:ext cx="1911350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3000" y="1857375"/>
            <a:ext cx="1911350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13" y="1928813"/>
            <a:ext cx="1647825" cy="244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11" descr="remote control 3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7569995">
            <a:off x="569912" y="3670301"/>
            <a:ext cx="102552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13" descr="angry living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597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2071688" y="4214813"/>
            <a:ext cx="4714875" cy="1428750"/>
          </a:xfrm>
          <a:prstGeom prst="wedgeRoundRectCallout">
            <a:avLst>
              <a:gd name="adj1" fmla="val -36753"/>
              <a:gd name="adj2" fmla="val -88495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Je ne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l’aime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pas !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I don’t like it!</a:t>
            </a:r>
          </a:p>
        </p:txBody>
      </p:sp>
      <p:pic>
        <p:nvPicPr>
          <p:cNvPr id="10" name="Slide 8.wav">
            <a:hlinkClick r:id="" action="ppaction://media"/>
          </p:cNvPr>
          <p:cNvPicPr>
            <a:picLocks noRot="1" noChangeAspect="1"/>
          </p:cNvPicPr>
          <p:nvPr>
            <a:wavAudioFile r:embed="rId1" name="Slide 8.wav"/>
          </p:nvPr>
        </p:nvPicPr>
        <p:blipFill>
          <a:blip r:embed="rId10" cstate="print"/>
          <a:stretch>
            <a:fillRect/>
          </a:stretch>
        </p:blipFill>
        <p:spPr>
          <a:xfrm>
            <a:off x="807246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7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243"/>
                            </p:stCondLst>
                            <p:childTnLst>
                              <p:par>
                                <p:cTn id="10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2B1B1D4-2272-4EB2-BC8D-CDC164ECE17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8D72E4D-607E-4F06-BC4D-7A03B204FA0F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6F0ACC42-66F9-4ADE-B4D1-78DA8CCE58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593</TotalTime>
  <Words>369</Words>
  <Application>Microsoft Office PowerPoint</Application>
  <PresentationFormat>On-screen Show (4:3)</PresentationFormat>
  <Paragraphs>92</Paragraphs>
  <Slides>17</Slides>
  <Notes>16</Notes>
  <HiddenSlides>0</HiddenSlides>
  <MMClips>20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This and That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Vocabulary</vt:lpstr>
      <vt:lpstr>Phrases </vt:lpstr>
      <vt:lpstr>Join us again!</vt:lpstr>
    </vt:vector>
  </TitlesOfParts>
  <Company>Northumbria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???? – ???? </dc:title>
  <dc:creator>v024599</dc:creator>
  <cp:lastModifiedBy>Bernardo Carvalho de Mello</cp:lastModifiedBy>
  <cp:revision>80</cp:revision>
  <dcterms:created xsi:type="dcterms:W3CDTF">2009-11-25T12:15:30Z</dcterms:created>
  <dcterms:modified xsi:type="dcterms:W3CDTF">2025-07-22T18:07:10Z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