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24" r:id="rId5"/>
    <p:sldId id="325" r:id="rId6"/>
    <p:sldId id="326" r:id="rId7"/>
    <p:sldId id="316" r:id="rId8"/>
    <p:sldId id="268" r:id="rId9"/>
    <p:sldId id="328" r:id="rId10"/>
    <p:sldId id="270" r:id="rId11"/>
    <p:sldId id="329" r:id="rId12"/>
    <p:sldId id="269" r:id="rId13"/>
    <p:sldId id="330" r:id="rId14"/>
    <p:sldId id="271" r:id="rId15"/>
    <p:sldId id="317" r:id="rId16"/>
    <p:sldId id="272" r:id="rId17"/>
    <p:sldId id="331" r:id="rId18"/>
    <p:sldId id="273" r:id="rId19"/>
    <p:sldId id="332" r:id="rId20"/>
    <p:sldId id="275" r:id="rId21"/>
    <p:sldId id="333" r:id="rId22"/>
    <p:sldId id="274" r:id="rId23"/>
    <p:sldId id="32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0" autoAdjust="0"/>
    <p:restoredTop sz="94626"/>
  </p:normalViewPr>
  <p:slideViewPr>
    <p:cSldViewPr>
      <p:cViewPr>
        <p:scale>
          <a:sx n="48" d="100"/>
          <a:sy n="48" d="100"/>
        </p:scale>
        <p:origin x="2640" y="19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audio" Target="../media/audio15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14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microsoft.com/office/2007/relationships/hdphoto" Target="../media/hdphoto1.wdp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12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2/6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me, do you speak English?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982590" y="-142900"/>
            <a:ext cx="2375624" cy="4929198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57166"/>
            <a:ext cx="7929618" cy="1214446"/>
          </a:xfrm>
          <a:prstGeom prst="wedgeRoundRectCallout">
            <a:avLst>
              <a:gd name="adj1" fmla="val -25832"/>
              <a:gd name="adj2" fmla="val 15144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Excus</a:t>
            </a:r>
            <a:r>
              <a:rPr lang="fr-FR" sz="4000" b="1" dirty="0" err="1">
                <a:solidFill>
                  <a:schemeClr val="tx1"/>
                </a:solidFill>
              </a:rPr>
              <a:t>ez</a:t>
            </a:r>
            <a:r>
              <a:rPr lang="fr-FR" sz="4000" b="1" dirty="0">
                <a:solidFill>
                  <a:schemeClr val="tx1"/>
                </a:solidFill>
              </a:rPr>
              <a:t>-moi, parlez-vous Anglais?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993560" y="-142900"/>
            <a:ext cx="2375624" cy="4929198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982590" y="-142900"/>
            <a:ext cx="2375624" cy="492919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No, unfortunately I do not speak English. Sorry.</a:t>
            </a: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285720" y="285728"/>
            <a:ext cx="6643734" cy="1643074"/>
          </a:xfrm>
          <a:prstGeom prst="wedgeRoundRectCallout">
            <a:avLst>
              <a:gd name="adj1" fmla="val 45026"/>
              <a:gd name="adj2" fmla="val 7937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Non, </a:t>
            </a:r>
            <a:r>
              <a:rPr lang="en-GB" sz="4000" b="1" dirty="0" err="1">
                <a:solidFill>
                  <a:schemeClr val="tx1"/>
                </a:solidFill>
              </a:rPr>
              <a:t>malheureusement</a:t>
            </a:r>
            <a:r>
              <a:rPr lang="en-GB" sz="4000" b="1" dirty="0">
                <a:solidFill>
                  <a:schemeClr val="tx1"/>
                </a:solidFill>
              </a:rPr>
              <a:t>, je ne </a:t>
            </a:r>
            <a:r>
              <a:rPr lang="en-GB" sz="4000" b="1" dirty="0" err="1">
                <a:solidFill>
                  <a:schemeClr val="tx1"/>
                </a:solidFill>
              </a:rPr>
              <a:t>parle</a:t>
            </a:r>
            <a:r>
              <a:rPr lang="en-GB" sz="4000" b="1" dirty="0">
                <a:solidFill>
                  <a:schemeClr val="tx1"/>
                </a:solidFill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</a:rPr>
              <a:t>anglais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Désolée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2526" y="1857364"/>
            <a:ext cx="2474316" cy="513397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214678" y="500042"/>
            <a:ext cx="4000528" cy="2428892"/>
          </a:xfrm>
          <a:prstGeom prst="wedgeRoundRectCallout">
            <a:avLst>
              <a:gd name="adj1" fmla="val -33214"/>
              <a:gd name="adj2" fmla="val 78970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Pouvez-vous</a:t>
            </a:r>
            <a:r>
              <a:rPr lang="en-GB" sz="4000" b="1" dirty="0"/>
              <a:t> </a:t>
            </a:r>
            <a:r>
              <a:rPr lang="en-GB" sz="4000" b="1" dirty="0" err="1"/>
              <a:t>parler</a:t>
            </a:r>
            <a:r>
              <a:rPr lang="en-GB" sz="4000" b="1" dirty="0"/>
              <a:t> plus </a:t>
            </a:r>
            <a:r>
              <a:rPr lang="en-GB" sz="4000" b="1" dirty="0" err="1"/>
              <a:t>lentement</a:t>
            </a:r>
            <a:r>
              <a:rPr lang="en-GB" sz="4000" b="1" dirty="0"/>
              <a:t>, </a:t>
            </a:r>
            <a:r>
              <a:rPr lang="en-GB" sz="4000" b="1" dirty="0" err="1"/>
              <a:t>s’il</a:t>
            </a:r>
            <a:r>
              <a:rPr lang="en-GB" sz="4000" b="1" dirty="0"/>
              <a:t> </a:t>
            </a:r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plaît</a:t>
            </a:r>
            <a:r>
              <a:rPr lang="en-GB" sz="4000" b="1" dirty="0"/>
              <a:t> ? 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527" y="2142732"/>
            <a:ext cx="2975543" cy="367112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speak more slowly, please?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2786050" y="928670"/>
            <a:ext cx="3643338" cy="1571612"/>
          </a:xfrm>
          <a:prstGeom prst="wedgeRoundRectCallout">
            <a:avLst>
              <a:gd name="adj1" fmla="val 47413"/>
              <a:gd name="adj2" fmla="val 90634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C’est</a:t>
            </a:r>
            <a:r>
              <a:rPr lang="en-GB" sz="4000" b="1" dirty="0"/>
              <a:t> </a:t>
            </a:r>
            <a:r>
              <a:rPr lang="en-GB" sz="4000" b="1" dirty="0" err="1"/>
              <a:t>assez</a:t>
            </a:r>
            <a:r>
              <a:rPr lang="en-GB" sz="4000" b="1" dirty="0"/>
              <a:t> lent </a:t>
            </a:r>
            <a:r>
              <a:rPr lang="en-GB" sz="4000" b="1" dirty="0" err="1"/>
              <a:t>comme</a:t>
            </a:r>
            <a:r>
              <a:rPr lang="en-GB" sz="4000" b="1" dirty="0"/>
              <a:t> </a:t>
            </a:r>
            <a:r>
              <a:rPr lang="en-GB" sz="4000" b="1" dirty="0" err="1"/>
              <a:t>ça</a:t>
            </a:r>
            <a:r>
              <a:rPr lang="en-GB" sz="4000" b="1" dirty="0"/>
              <a:t> ?</a:t>
            </a:r>
          </a:p>
        </p:txBody>
      </p:sp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2526" y="1857364"/>
            <a:ext cx="2474316" cy="5133974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2526" y="1857364"/>
            <a:ext cx="2474316" cy="513397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this slow enough?</a:t>
            </a:r>
          </a:p>
        </p:txBody>
      </p:sp>
      <p:pic>
        <p:nvPicPr>
          <p:cNvPr id="8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12526" y="1857364"/>
            <a:ext cx="2474316" cy="513397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214678" y="500042"/>
            <a:ext cx="4000528" cy="2428892"/>
          </a:xfrm>
          <a:prstGeom prst="wedgeRoundRectCallout">
            <a:avLst>
              <a:gd name="adj1" fmla="val -33214"/>
              <a:gd name="adj2" fmla="val 78970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Pouvez-vous</a:t>
            </a:r>
            <a:r>
              <a:rPr lang="en-GB" sz="4000" b="1" dirty="0"/>
              <a:t> </a:t>
            </a:r>
            <a:r>
              <a:rPr lang="en-GB" sz="4000" b="1" dirty="0" err="1"/>
              <a:t>parler</a:t>
            </a:r>
            <a:r>
              <a:rPr lang="en-GB" sz="4000" b="1" dirty="0"/>
              <a:t> plus </a:t>
            </a:r>
            <a:r>
              <a:rPr lang="en-GB" sz="4000" b="1" dirty="0" err="1"/>
              <a:t>lentement</a:t>
            </a:r>
            <a:r>
              <a:rPr lang="en-GB" sz="4000" b="1" dirty="0"/>
              <a:t>, </a:t>
            </a:r>
            <a:r>
              <a:rPr lang="en-GB" sz="4000" b="1" dirty="0" err="1"/>
              <a:t>s’il</a:t>
            </a:r>
            <a:r>
              <a:rPr lang="en-GB" sz="4000" b="1" dirty="0"/>
              <a:t> </a:t>
            </a:r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plaît</a:t>
            </a:r>
            <a:r>
              <a:rPr lang="en-GB" sz="4000" b="1" dirty="0"/>
              <a:t> ? 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527" y="2142732"/>
            <a:ext cx="2975543" cy="367112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speak more slowly, please?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2857488" y="357166"/>
            <a:ext cx="2786082" cy="1857388"/>
          </a:xfrm>
          <a:prstGeom prst="wedgeRoundRectCallout">
            <a:avLst>
              <a:gd name="adj1" fmla="val 44173"/>
              <a:gd name="adj2" fmla="val 89545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/>
              <a:t>Je </a:t>
            </a:r>
            <a:r>
              <a:rPr lang="en-GB" sz="4000" b="1" dirty="0" err="1"/>
              <a:t>n’ai</a:t>
            </a:r>
            <a:r>
              <a:rPr lang="en-GB" sz="4000" b="1" dirty="0"/>
              <a:t> pas le temps.</a:t>
            </a:r>
          </a:p>
        </p:txBody>
      </p:sp>
      <p:pic>
        <p:nvPicPr>
          <p:cNvPr id="14" name="Picture 13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12526" y="1857364"/>
            <a:ext cx="2474316" cy="5133974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12526" y="1857364"/>
            <a:ext cx="2474316" cy="513397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have time for this.</a:t>
            </a:r>
          </a:p>
        </p:txBody>
      </p:sp>
      <p:pic>
        <p:nvPicPr>
          <p:cNvPr id="10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5143512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ed Rectangular Callout 3"/>
          <p:cNvSpPr/>
          <p:nvPr/>
        </p:nvSpPr>
        <p:spPr>
          <a:xfrm>
            <a:off x="3214678" y="500042"/>
            <a:ext cx="4000528" cy="2428892"/>
          </a:xfrm>
          <a:prstGeom prst="wedgeRoundRectCallout">
            <a:avLst>
              <a:gd name="adj1" fmla="val -33214"/>
              <a:gd name="adj2" fmla="val 78970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Pouvez-vous</a:t>
            </a:r>
            <a:r>
              <a:rPr lang="en-GB" sz="4000" b="1" dirty="0"/>
              <a:t> </a:t>
            </a:r>
            <a:r>
              <a:rPr lang="en-GB" sz="4000" b="1" dirty="0" err="1"/>
              <a:t>parler</a:t>
            </a:r>
            <a:r>
              <a:rPr lang="en-GB" sz="4000" b="1" dirty="0"/>
              <a:t> plus </a:t>
            </a:r>
            <a:r>
              <a:rPr lang="en-GB" sz="4000" b="1" dirty="0" err="1"/>
              <a:t>lentement</a:t>
            </a:r>
            <a:r>
              <a:rPr lang="en-GB" sz="4000" b="1" dirty="0"/>
              <a:t>, </a:t>
            </a:r>
            <a:r>
              <a:rPr lang="en-GB" sz="4000" b="1" dirty="0" err="1"/>
              <a:t>s’il</a:t>
            </a:r>
            <a:r>
              <a:rPr lang="en-GB" sz="4000" b="1" dirty="0"/>
              <a:t> </a:t>
            </a:r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plaît</a:t>
            </a:r>
            <a:r>
              <a:rPr lang="en-GB" sz="4000" b="1" dirty="0"/>
              <a:t> ? 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527" y="2142732"/>
            <a:ext cx="2975543" cy="367112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69716" y="3143248"/>
            <a:ext cx="2474316" cy="51339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speak more slowly, please?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2928926" y="714356"/>
            <a:ext cx="3143272" cy="1571612"/>
          </a:xfrm>
          <a:prstGeom prst="wedgeRoundRectCallout">
            <a:avLst>
              <a:gd name="adj1" fmla="val 48187"/>
              <a:gd name="adj2" fmla="val 86742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Lentement</a:t>
            </a:r>
            <a:r>
              <a:rPr lang="en-GB" sz="4000" b="1" dirty="0"/>
              <a:t>, comment ?</a:t>
            </a:r>
          </a:p>
        </p:txBody>
      </p:sp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69684" y="3143248"/>
            <a:ext cx="2474316" cy="5133974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69716" y="3143248"/>
            <a:ext cx="2474316" cy="5133974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How slow?</a:t>
            </a:r>
          </a:p>
        </p:txBody>
      </p:sp>
      <p:pic>
        <p:nvPicPr>
          <p:cNvPr id="13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69716" y="3143248"/>
            <a:ext cx="2474316" cy="513397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214678" y="500042"/>
            <a:ext cx="4000528" cy="2428892"/>
          </a:xfrm>
          <a:prstGeom prst="wedgeRoundRectCallout">
            <a:avLst>
              <a:gd name="adj1" fmla="val -33214"/>
              <a:gd name="adj2" fmla="val 78970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Pouvez-vous</a:t>
            </a:r>
            <a:r>
              <a:rPr lang="en-GB" sz="4000" b="1" dirty="0"/>
              <a:t> </a:t>
            </a:r>
            <a:r>
              <a:rPr lang="en-GB" sz="4000" b="1" dirty="0" err="1"/>
              <a:t>parler</a:t>
            </a:r>
            <a:r>
              <a:rPr lang="en-GB" sz="4000" b="1" dirty="0"/>
              <a:t> plus </a:t>
            </a:r>
            <a:r>
              <a:rPr lang="en-GB" sz="4000" b="1" dirty="0" err="1"/>
              <a:t>lentement</a:t>
            </a:r>
            <a:r>
              <a:rPr lang="en-GB" sz="4000" b="1" dirty="0"/>
              <a:t>, </a:t>
            </a:r>
            <a:r>
              <a:rPr lang="en-GB" sz="4000" b="1" dirty="0" err="1"/>
              <a:t>s’il</a:t>
            </a:r>
            <a:r>
              <a:rPr lang="en-GB" sz="4000" b="1" dirty="0"/>
              <a:t> </a:t>
            </a:r>
            <a:r>
              <a:rPr lang="en-GB" sz="4000" b="1" dirty="0" err="1"/>
              <a:t>vous</a:t>
            </a:r>
            <a:r>
              <a:rPr lang="en-GB" sz="4000" b="1" dirty="0"/>
              <a:t> </a:t>
            </a:r>
            <a:r>
              <a:rPr lang="en-GB" sz="4000" b="1" dirty="0" err="1"/>
              <a:t>plaît</a:t>
            </a:r>
            <a:r>
              <a:rPr lang="en-GB" sz="4000" b="1" dirty="0"/>
              <a:t> ? 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527" y="2142732"/>
            <a:ext cx="2975543" cy="367112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  <p:pic>
        <p:nvPicPr>
          <p:cNvPr id="12" name="Picture 11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340019" y="1857364"/>
            <a:ext cx="2474316" cy="51339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speak more slowly, please?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4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1714480" y="428604"/>
            <a:ext cx="4786346" cy="1357322"/>
          </a:xfrm>
          <a:prstGeom prst="wedgeRoundRectCallout">
            <a:avLst>
              <a:gd name="adj1" fmla="val 39084"/>
              <a:gd name="adj2" fmla="val 102500"/>
              <a:gd name="adj3" fmla="val 16667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Pourquoi</a:t>
            </a:r>
            <a:r>
              <a:rPr lang="en-GB" sz="4000" b="1" dirty="0"/>
              <a:t>? </a:t>
            </a:r>
            <a:r>
              <a:rPr lang="en-GB" sz="4000" b="1" dirty="0" err="1"/>
              <a:t>Quelle</a:t>
            </a:r>
            <a:r>
              <a:rPr lang="en-GB" sz="4000" b="1" dirty="0"/>
              <a:t> langue </a:t>
            </a:r>
            <a:r>
              <a:rPr lang="en-GB" sz="4000" b="1" dirty="0" err="1"/>
              <a:t>parlez-vous</a:t>
            </a:r>
            <a:r>
              <a:rPr lang="en-GB" sz="4000" b="1"/>
              <a:t> ?</a:t>
            </a:r>
            <a:endParaRPr lang="en-GB" sz="4000" b="1" dirty="0"/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Why? Which language do </a:t>
            </a:r>
            <a:r>
              <a:rPr lang="en-GB" sz="3600" b="1">
                <a:solidFill>
                  <a:schemeClr val="tx1"/>
                </a:solidFill>
              </a:rPr>
              <a:t>you speak?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4" cstate="print"/>
          <a:stretch>
            <a:fillRect/>
          </a:stretch>
        </p:blipFill>
        <p:spPr>
          <a:xfrm>
            <a:off x="8286776" y="6286520"/>
            <a:ext cx="304800" cy="304800"/>
          </a:xfrm>
          <a:prstGeom prst="rect">
            <a:avLst/>
          </a:prstGeom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340019" y="1857364"/>
            <a:ext cx="2474316" cy="5133974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340019" y="1857364"/>
            <a:ext cx="2474316" cy="5133974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143116"/>
            <a:ext cx="2975232" cy="367074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14744" y="1000108"/>
            <a:ext cx="5143536" cy="3786214"/>
          </a:xfrm>
          <a:prstGeom prst="wedgeRoundRectCallout">
            <a:avLst>
              <a:gd name="adj1" fmla="val -62470"/>
              <a:gd name="adj2" fmla="val 27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</a:t>
            </a:r>
            <a:r>
              <a:rPr lang="en-GB" sz="4000" b="1">
                <a:solidFill>
                  <a:schemeClr val="tx1"/>
                </a:solidFill>
              </a:rPr>
              <a:t>survival phrases. </a:t>
            </a:r>
            <a:r>
              <a:rPr lang="en-GB" sz="4000" b="1" dirty="0">
                <a:solidFill>
                  <a:schemeClr val="tx1"/>
                </a:solidFill>
              </a:rPr>
              <a:t>Here are some answers.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Nottingham City Centre by Howard.Gee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A4FFFFEC-3396-3A5B-99F3-C6F9C8C36B9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80C506BA-53E2-6FF7-34EB-32C7AED2404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2066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49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1428736"/>
            <a:ext cx="5357850" cy="3357586"/>
          </a:xfrm>
          <a:prstGeom prst="wedgeRoundRectCallout">
            <a:avLst>
              <a:gd name="adj1" fmla="val -67861"/>
              <a:gd name="adj2" fmla="val 155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2526" y="1857364"/>
            <a:ext cx="2474316" cy="5133974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me, do you speak English?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57166"/>
            <a:ext cx="7929618" cy="1214446"/>
          </a:xfrm>
          <a:prstGeom prst="wedgeRoundRectCallout">
            <a:avLst>
              <a:gd name="adj1" fmla="val -25832"/>
              <a:gd name="adj2" fmla="val 15144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Excus</a:t>
            </a:r>
            <a:r>
              <a:rPr lang="fr-FR" sz="4000" b="1" dirty="0" err="1">
                <a:solidFill>
                  <a:schemeClr val="tx1"/>
                </a:solidFill>
              </a:rPr>
              <a:t>ez</a:t>
            </a:r>
            <a:r>
              <a:rPr lang="fr-FR" sz="4000" b="1" dirty="0">
                <a:solidFill>
                  <a:schemeClr val="tx1"/>
                </a:solidFill>
              </a:rPr>
              <a:t>-moi, parlez-vous Anglais?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12526" y="1857364"/>
            <a:ext cx="2474316" cy="5133974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12526" y="1857364"/>
            <a:ext cx="2474316" cy="51339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Yes! I’m fluent in English and eight other languages.</a:t>
            </a:r>
          </a:p>
        </p:txBody>
      </p:sp>
      <p:pic>
        <p:nvPicPr>
          <p:cNvPr id="11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2428860" y="285728"/>
            <a:ext cx="5429288" cy="2000264"/>
          </a:xfrm>
          <a:prstGeom prst="wedgeRoundRectCallout">
            <a:avLst>
              <a:gd name="adj1" fmla="val 31301"/>
              <a:gd name="adj2" fmla="val 13245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! Je </a:t>
            </a:r>
            <a:r>
              <a:rPr lang="en-GB" sz="4000" b="1" dirty="0" err="1">
                <a:solidFill>
                  <a:schemeClr val="tx1"/>
                </a:solidFill>
              </a:rPr>
              <a:t>parle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anglais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couramment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ainsi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huit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autres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langues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7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3560" y="3286148"/>
            <a:ext cx="2375624" cy="4929198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me, do you speak English?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57166"/>
            <a:ext cx="7929618" cy="1214446"/>
          </a:xfrm>
          <a:prstGeom prst="wedgeRoundRectCallout">
            <a:avLst>
              <a:gd name="adj1" fmla="val -25832"/>
              <a:gd name="adj2" fmla="val 15144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Excus</a:t>
            </a:r>
            <a:r>
              <a:rPr lang="fr-FR" sz="4000" b="1" dirty="0" err="1">
                <a:solidFill>
                  <a:schemeClr val="tx1"/>
                </a:solidFill>
              </a:rPr>
              <a:t>ez</a:t>
            </a:r>
            <a:r>
              <a:rPr lang="fr-FR" sz="4000" b="1" dirty="0">
                <a:solidFill>
                  <a:schemeClr val="tx1"/>
                </a:solidFill>
              </a:rPr>
              <a:t>-moi, parlez-vous Anglais?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3286124"/>
            <a:ext cx="2375624" cy="4929197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3560" y="3286148"/>
            <a:ext cx="2375624" cy="492919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214678" y="571480"/>
            <a:ext cx="5429288" cy="1357322"/>
          </a:xfrm>
          <a:prstGeom prst="wedgeRoundRectCallout">
            <a:avLst>
              <a:gd name="adj1" fmla="val -933"/>
              <a:gd name="adj2" fmla="val 13007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Un petit </a:t>
            </a:r>
            <a:r>
              <a:rPr lang="en-GB" sz="4000" b="1" dirty="0" err="1">
                <a:solidFill>
                  <a:schemeClr val="tx1"/>
                </a:solidFill>
              </a:rPr>
              <a:t>peu</a:t>
            </a:r>
            <a:r>
              <a:rPr lang="en-GB" sz="4000" b="1" dirty="0">
                <a:solidFill>
                  <a:schemeClr val="tx1"/>
                </a:solidFill>
              </a:rPr>
              <a:t>. Je </a:t>
            </a:r>
            <a:r>
              <a:rPr lang="en-GB" sz="4000" b="1" dirty="0" err="1">
                <a:solidFill>
                  <a:schemeClr val="tx1"/>
                </a:solidFill>
              </a:rPr>
              <a:t>vais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aider, </a:t>
            </a:r>
            <a:r>
              <a:rPr lang="en-GB" sz="4000" b="1" dirty="0" err="1">
                <a:solidFill>
                  <a:schemeClr val="tx1"/>
                </a:solidFill>
              </a:rPr>
              <a:t>si</a:t>
            </a:r>
            <a:r>
              <a:rPr lang="en-GB" sz="4000" b="1" dirty="0">
                <a:solidFill>
                  <a:schemeClr val="tx1"/>
                </a:solidFill>
              </a:rPr>
              <a:t> je </a:t>
            </a:r>
            <a:r>
              <a:rPr lang="en-GB" sz="4000" b="1" dirty="0" err="1">
                <a:solidFill>
                  <a:schemeClr val="tx1"/>
                </a:solidFill>
              </a:rPr>
              <a:t>peux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 little. I’ll help if I can.</a:t>
            </a:r>
          </a:p>
        </p:txBody>
      </p:sp>
      <p:pic>
        <p:nvPicPr>
          <p:cNvPr id="11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0509" y="2143116"/>
            <a:ext cx="2377926" cy="4933975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Excuse me, do you speak English?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57166"/>
            <a:ext cx="7929618" cy="1214446"/>
          </a:xfrm>
          <a:prstGeom prst="wedgeRoundRectCallout">
            <a:avLst>
              <a:gd name="adj1" fmla="val -25832"/>
              <a:gd name="adj2" fmla="val 15144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Excus</a:t>
            </a:r>
            <a:r>
              <a:rPr lang="fr-FR" sz="4000" b="1" dirty="0" err="1">
                <a:solidFill>
                  <a:schemeClr val="tx1"/>
                </a:solidFill>
              </a:rPr>
              <a:t>ez</a:t>
            </a:r>
            <a:r>
              <a:rPr lang="fr-FR" sz="4000" b="1" dirty="0">
                <a:solidFill>
                  <a:schemeClr val="tx1"/>
                </a:solidFill>
              </a:rPr>
              <a:t>-moi, parlez-vous Anglais?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he city centre of Nyíregyháza by lefthandgerg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80288" y="2143117"/>
            <a:ext cx="2377926" cy="4933973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2428860" y="357166"/>
            <a:ext cx="6357982" cy="1571636"/>
          </a:xfrm>
          <a:prstGeom prst="wedgeRoundRectCallout">
            <a:avLst>
              <a:gd name="adj1" fmla="val -933"/>
              <a:gd name="adj2" fmla="val 11559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déteste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anglophones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Allez-vous</a:t>
            </a:r>
            <a:r>
              <a:rPr lang="en-GB" sz="4000" b="1" dirty="0">
                <a:solidFill>
                  <a:schemeClr val="tx1"/>
                </a:solidFill>
              </a:rPr>
              <a:t> en !</a:t>
            </a:r>
          </a:p>
        </p:txBody>
      </p:sp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0509" y="2143116"/>
            <a:ext cx="2377926" cy="4933975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hate English speakers. Go away!</a:t>
            </a:r>
          </a:p>
        </p:txBody>
      </p:sp>
      <p:pic>
        <p:nvPicPr>
          <p:cNvPr id="11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143116"/>
            <a:ext cx="3031928" cy="3740691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EC7AEF-5930-4B24-81FE-259FD1423F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FBEC51-FCAE-4E37-809F-2A816B6831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D8173A-FD4D-4DFB-B403-EB909C07A35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318</Words>
  <Application>Microsoft Office PowerPoint</Application>
  <PresentationFormat>On-screen Show (4:3)</PresentationFormat>
  <Paragraphs>38</Paragraphs>
  <Slides>20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10 Survival Phrases  Survival Answers 2/6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106</cp:revision>
  <dcterms:created xsi:type="dcterms:W3CDTF">2009-05-22T12:43:55Z</dcterms:created>
  <dcterms:modified xsi:type="dcterms:W3CDTF">2025-07-22T18:07:47Z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