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20" r:id="rId5"/>
    <p:sldId id="321" r:id="rId6"/>
    <p:sldId id="322" r:id="rId7"/>
    <p:sldId id="261" r:id="rId8"/>
    <p:sldId id="280" r:id="rId9"/>
    <p:sldId id="324" r:id="rId10"/>
    <p:sldId id="282" r:id="rId11"/>
    <p:sldId id="283" r:id="rId12"/>
    <p:sldId id="281" r:id="rId13"/>
    <p:sldId id="263" r:id="rId14"/>
    <p:sldId id="289" r:id="rId15"/>
    <p:sldId id="325" r:id="rId16"/>
    <p:sldId id="292" r:id="rId17"/>
    <p:sldId id="326" r:id="rId18"/>
    <p:sldId id="291" r:id="rId19"/>
    <p:sldId id="327" r:id="rId20"/>
    <p:sldId id="290" r:id="rId21"/>
    <p:sldId id="32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57" autoAdjust="0"/>
    <p:restoredTop sz="94626"/>
  </p:normalViewPr>
  <p:slideViewPr>
    <p:cSldViewPr>
      <p:cViewPr>
        <p:scale>
          <a:sx n="72" d="100"/>
          <a:sy n="72" d="100"/>
        </p:scale>
        <p:origin x="1736" y="14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audio" Target="../media/audio15.wav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audio" Target="../media/audio14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microsoft.com/office/2007/relationships/hdphoto" Target="../media/hdphoto1.wdp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5.jpe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10 Survival Phrases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Survival Answers 3/6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Mr Angry Potato Head and </a:t>
            </a:r>
          </a:p>
          <a:p>
            <a:r>
              <a:rPr lang="en-GB" dirty="0"/>
              <a:t>Mrs. Mildly-Angry Carrot-Face</a:t>
            </a:r>
          </a:p>
        </p:txBody>
      </p:sp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3356"/>
            <a:ext cx="2749750" cy="570547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61670" y="4214818"/>
            <a:ext cx="3010924" cy="371477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85794"/>
            <a:ext cx="2637357" cy="5472269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786050" y="642918"/>
            <a:ext cx="4286280" cy="2000264"/>
          </a:xfrm>
          <a:prstGeom prst="wedgeRoundRectCallout">
            <a:avLst>
              <a:gd name="adj1" fmla="val 33288"/>
              <a:gd name="adj2" fmla="val 131590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Qu’y</a:t>
            </a:r>
            <a:r>
              <a:rPr lang="en-GB" sz="4000" b="1" dirty="0"/>
              <a:t> a-t-</a:t>
            </a:r>
            <a:r>
              <a:rPr lang="en-GB" sz="4000" b="1" dirty="0" err="1"/>
              <a:t>il</a:t>
            </a:r>
            <a:r>
              <a:rPr lang="en-GB" sz="4000" b="1" dirty="0"/>
              <a:t> </a:t>
            </a:r>
            <a:r>
              <a:rPr lang="en-GB" sz="4000" b="1" dirty="0" err="1"/>
              <a:t>dans</a:t>
            </a:r>
            <a:r>
              <a:rPr lang="en-GB" sz="4000" b="1" dirty="0"/>
              <a:t> </a:t>
            </a:r>
            <a:r>
              <a:rPr lang="en-GB" sz="4000" b="1" dirty="0" err="1"/>
              <a:t>ce</a:t>
            </a:r>
            <a:r>
              <a:rPr lang="en-GB" sz="4000" b="1" dirty="0"/>
              <a:t> plat </a:t>
            </a:r>
            <a:r>
              <a:rPr lang="en-GB" sz="4000" b="1" dirty="0" err="1"/>
              <a:t>exactement</a:t>
            </a:r>
            <a:r>
              <a:rPr lang="en-GB" sz="4000" b="1" dirty="0"/>
              <a:t> 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2928933"/>
            <a:ext cx="2506155" cy="3092010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2928934"/>
            <a:ext cx="2506155" cy="309201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exactly does this dish contain?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785794"/>
            <a:ext cx="2637357" cy="5472268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286116" y="1000108"/>
            <a:ext cx="3714776" cy="1643074"/>
          </a:xfrm>
          <a:prstGeom prst="wedgeRoundRectCallout">
            <a:avLst>
              <a:gd name="adj1" fmla="val -74212"/>
              <a:gd name="adj2" fmla="val 67248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Des </a:t>
            </a:r>
            <a:r>
              <a:rPr lang="en-GB" sz="4000" b="1" dirty="0" err="1"/>
              <a:t>noix</a:t>
            </a:r>
            <a:r>
              <a:rPr lang="en-GB" sz="4000" b="1" dirty="0"/>
              <a:t>. </a:t>
            </a:r>
            <a:r>
              <a:rPr lang="en-GB" sz="4000" b="1" dirty="0" err="1"/>
              <a:t>Plein</a:t>
            </a:r>
            <a:r>
              <a:rPr lang="en-GB" sz="4000" b="1" dirty="0"/>
              <a:t> de </a:t>
            </a:r>
            <a:r>
              <a:rPr lang="en-GB" sz="4000" b="1" dirty="0" err="1"/>
              <a:t>noix</a:t>
            </a:r>
            <a:r>
              <a:rPr lang="en-GB" sz="4000" b="1" dirty="0"/>
              <a:t>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896" y="785794"/>
            <a:ext cx="2651072" cy="5500726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Nuts. Lots of them. </a:t>
            </a:r>
          </a:p>
        </p:txBody>
      </p:sp>
      <p:pic>
        <p:nvPicPr>
          <p:cNvPr id="9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2928934"/>
            <a:ext cx="2506155" cy="309201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85794"/>
            <a:ext cx="2637357" cy="5472269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786050" y="642918"/>
            <a:ext cx="4286280" cy="2000264"/>
          </a:xfrm>
          <a:prstGeom prst="wedgeRoundRectCallout">
            <a:avLst>
              <a:gd name="adj1" fmla="val 33288"/>
              <a:gd name="adj2" fmla="val 131590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Qu’y</a:t>
            </a:r>
            <a:r>
              <a:rPr lang="en-GB" sz="4000" b="1" dirty="0"/>
              <a:t> a-t-</a:t>
            </a:r>
            <a:r>
              <a:rPr lang="en-GB" sz="4000" b="1" dirty="0" err="1"/>
              <a:t>il</a:t>
            </a:r>
            <a:r>
              <a:rPr lang="en-GB" sz="4000" b="1" dirty="0"/>
              <a:t> </a:t>
            </a:r>
            <a:r>
              <a:rPr lang="en-GB" sz="4000" b="1" dirty="0" err="1"/>
              <a:t>dans</a:t>
            </a:r>
            <a:r>
              <a:rPr lang="en-GB" sz="4000" b="1" dirty="0"/>
              <a:t> </a:t>
            </a:r>
            <a:r>
              <a:rPr lang="en-GB" sz="4000" b="1" dirty="0" err="1"/>
              <a:t>ce</a:t>
            </a:r>
            <a:r>
              <a:rPr lang="en-GB" sz="4000" b="1" dirty="0"/>
              <a:t> plat </a:t>
            </a:r>
            <a:r>
              <a:rPr lang="en-GB" sz="4000" b="1" dirty="0" err="1"/>
              <a:t>exactement</a:t>
            </a:r>
            <a:r>
              <a:rPr lang="en-GB" sz="4000" b="1" dirty="0"/>
              <a:t> 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2928933"/>
            <a:ext cx="2506155" cy="3092010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2928934"/>
            <a:ext cx="2506155" cy="309201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exactly does this dish contain?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785794"/>
            <a:ext cx="2637357" cy="5472268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286116" y="428604"/>
            <a:ext cx="4643470" cy="2214578"/>
          </a:xfrm>
          <a:prstGeom prst="wedgeRoundRectCallout">
            <a:avLst>
              <a:gd name="adj1" fmla="val -67058"/>
              <a:gd name="adj2" fmla="val 48796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Des </a:t>
            </a:r>
            <a:r>
              <a:rPr lang="en-GB" sz="4000" b="1" dirty="0" err="1"/>
              <a:t>yeux</a:t>
            </a:r>
            <a:r>
              <a:rPr lang="en-GB" sz="4000" b="1" dirty="0"/>
              <a:t> de mouton. </a:t>
            </a:r>
            <a:r>
              <a:rPr lang="en-GB" sz="4000" b="1" dirty="0" err="1"/>
              <a:t>C’est</a:t>
            </a:r>
            <a:r>
              <a:rPr lang="en-GB" sz="4000" b="1" dirty="0"/>
              <a:t> </a:t>
            </a:r>
            <a:r>
              <a:rPr lang="en-GB" sz="4000" b="1" dirty="0" err="1"/>
              <a:t>une</a:t>
            </a:r>
            <a:r>
              <a:rPr lang="en-GB" sz="4000" b="1" dirty="0"/>
              <a:t> </a:t>
            </a:r>
            <a:r>
              <a:rPr lang="en-GB" sz="4000" b="1" dirty="0" err="1"/>
              <a:t>spécialité</a:t>
            </a:r>
            <a:r>
              <a:rPr lang="en-GB" sz="4000" b="1" dirty="0"/>
              <a:t> locale.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85794"/>
            <a:ext cx="2637357" cy="547227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Sheep’s eyeballs. It’s a local delicacy.</a:t>
            </a:r>
          </a:p>
        </p:txBody>
      </p:sp>
      <p:pic>
        <p:nvPicPr>
          <p:cNvPr id="9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2928934"/>
            <a:ext cx="2506155" cy="309201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85794"/>
            <a:ext cx="2637357" cy="5472269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786050" y="642918"/>
            <a:ext cx="4286280" cy="2000264"/>
          </a:xfrm>
          <a:prstGeom prst="wedgeRoundRectCallout">
            <a:avLst>
              <a:gd name="adj1" fmla="val 33288"/>
              <a:gd name="adj2" fmla="val 131590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Qu’y</a:t>
            </a:r>
            <a:r>
              <a:rPr lang="en-GB" sz="4000" b="1" dirty="0"/>
              <a:t> a-t-</a:t>
            </a:r>
            <a:r>
              <a:rPr lang="en-GB" sz="4000" b="1" dirty="0" err="1"/>
              <a:t>il</a:t>
            </a:r>
            <a:r>
              <a:rPr lang="en-GB" sz="4000" b="1" dirty="0"/>
              <a:t> </a:t>
            </a:r>
            <a:r>
              <a:rPr lang="en-GB" sz="4000" b="1" dirty="0" err="1"/>
              <a:t>dans</a:t>
            </a:r>
            <a:r>
              <a:rPr lang="en-GB" sz="4000" b="1" dirty="0"/>
              <a:t> </a:t>
            </a:r>
            <a:r>
              <a:rPr lang="en-GB" sz="4000" b="1" dirty="0" err="1"/>
              <a:t>ce</a:t>
            </a:r>
            <a:r>
              <a:rPr lang="en-GB" sz="4000" b="1" dirty="0"/>
              <a:t> plat </a:t>
            </a:r>
            <a:r>
              <a:rPr lang="en-GB" sz="4000" b="1" dirty="0" err="1"/>
              <a:t>exactement</a:t>
            </a:r>
            <a:r>
              <a:rPr lang="en-GB" sz="4000" b="1" dirty="0"/>
              <a:t> 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2928933"/>
            <a:ext cx="2506155" cy="3092010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2928934"/>
            <a:ext cx="2506155" cy="309201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exactly does this dish contain?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785794"/>
            <a:ext cx="2637357" cy="5472268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286116" y="428604"/>
            <a:ext cx="3214710" cy="1857388"/>
          </a:xfrm>
          <a:prstGeom prst="wedgeRoundRectCallout">
            <a:avLst>
              <a:gd name="adj1" fmla="val -69255"/>
              <a:gd name="adj2" fmla="val 84419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C’est</a:t>
            </a:r>
            <a:r>
              <a:rPr lang="en-GB" sz="4000" b="1" dirty="0"/>
              <a:t> un plat </a:t>
            </a:r>
            <a:r>
              <a:rPr lang="en-GB" sz="4000" b="1" dirty="0" err="1"/>
              <a:t>végétarien</a:t>
            </a:r>
            <a:r>
              <a:rPr lang="en-GB" sz="4000" b="1" dirty="0"/>
              <a:t>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85794"/>
            <a:ext cx="2637357" cy="547227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a vegetarian dish.</a:t>
            </a:r>
          </a:p>
        </p:txBody>
      </p:sp>
      <p:pic>
        <p:nvPicPr>
          <p:cNvPr id="9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2928934"/>
            <a:ext cx="2506155" cy="309201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85794"/>
            <a:ext cx="2637357" cy="5472269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786050" y="642918"/>
            <a:ext cx="4286280" cy="2000264"/>
          </a:xfrm>
          <a:prstGeom prst="wedgeRoundRectCallout">
            <a:avLst>
              <a:gd name="adj1" fmla="val 33288"/>
              <a:gd name="adj2" fmla="val 131590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Qu’y</a:t>
            </a:r>
            <a:r>
              <a:rPr lang="en-GB" sz="4000" b="1" dirty="0"/>
              <a:t> a-t-</a:t>
            </a:r>
            <a:r>
              <a:rPr lang="en-GB" sz="4000" b="1" dirty="0" err="1"/>
              <a:t>il</a:t>
            </a:r>
            <a:r>
              <a:rPr lang="en-GB" sz="4000" b="1" dirty="0"/>
              <a:t> </a:t>
            </a:r>
            <a:r>
              <a:rPr lang="en-GB" sz="4000" b="1" dirty="0" err="1"/>
              <a:t>dans</a:t>
            </a:r>
            <a:r>
              <a:rPr lang="en-GB" sz="4000" b="1" dirty="0"/>
              <a:t> </a:t>
            </a:r>
            <a:r>
              <a:rPr lang="en-GB" sz="4000" b="1" dirty="0" err="1"/>
              <a:t>ce</a:t>
            </a:r>
            <a:r>
              <a:rPr lang="en-GB" sz="4000" b="1" dirty="0"/>
              <a:t> plat </a:t>
            </a:r>
            <a:r>
              <a:rPr lang="en-GB" sz="4000" b="1" dirty="0" err="1"/>
              <a:t>exactement</a:t>
            </a:r>
            <a:r>
              <a:rPr lang="en-GB" sz="4000" b="1" dirty="0"/>
              <a:t> 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2928933"/>
            <a:ext cx="2506155" cy="3092010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2928934"/>
            <a:ext cx="2506155" cy="309201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exactly does this dish contain?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785794"/>
            <a:ext cx="2637357" cy="5472268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286116" y="428604"/>
            <a:ext cx="4572032" cy="2286016"/>
          </a:xfrm>
          <a:prstGeom prst="wedgeRoundRectCallout">
            <a:avLst>
              <a:gd name="adj1" fmla="val -65107"/>
              <a:gd name="adj2" fmla="val 66007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Des </a:t>
            </a:r>
            <a:r>
              <a:rPr lang="en-GB" sz="4000" b="1" dirty="0" err="1"/>
              <a:t>ingrédients</a:t>
            </a:r>
            <a:r>
              <a:rPr lang="en-GB" sz="4000" b="1" dirty="0"/>
              <a:t> </a:t>
            </a:r>
            <a:r>
              <a:rPr lang="en-GB" sz="4000" b="1" dirty="0" err="1"/>
              <a:t>locaux</a:t>
            </a:r>
            <a:r>
              <a:rPr lang="en-GB" sz="4000" b="1" dirty="0"/>
              <a:t> de </a:t>
            </a:r>
            <a:r>
              <a:rPr lang="en-GB" sz="4000" b="1" dirty="0" err="1"/>
              <a:t>qualité</a:t>
            </a:r>
            <a:r>
              <a:rPr lang="en-GB" sz="4000" b="1" dirty="0"/>
              <a:t>, </a:t>
            </a:r>
            <a:r>
              <a:rPr lang="en-GB" sz="4000" b="1" dirty="0" err="1"/>
              <a:t>tels</a:t>
            </a:r>
            <a:r>
              <a:rPr lang="en-GB" sz="4000" b="1" dirty="0"/>
              <a:t> </a:t>
            </a:r>
            <a:r>
              <a:rPr lang="en-GB" sz="4000" b="1" dirty="0" err="1"/>
              <a:t>que</a:t>
            </a:r>
            <a:r>
              <a:rPr lang="en-GB" sz="4000" b="1" dirty="0"/>
              <a:t>…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85794"/>
            <a:ext cx="2637357" cy="5472269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Good quality local ingredients</a:t>
            </a:r>
            <a:r>
              <a:rPr lang="en-GB" sz="3600" b="1">
                <a:solidFill>
                  <a:schemeClr val="tx1"/>
                </a:solidFill>
              </a:rPr>
              <a:t>, including…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2928934"/>
            <a:ext cx="2506155" cy="309201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NOSH RESTAURANT DALKEY by infomatiqu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CF0BB8F-126A-2102-C3D9-3645BB07BAA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74D5FA65-DC90-6972-4F99-B80E10B29FC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3821557" cy="4714908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3821557" cy="4714908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714744" y="1000108"/>
            <a:ext cx="5143536" cy="3786214"/>
          </a:xfrm>
          <a:prstGeom prst="wedgeRoundRectCallout">
            <a:avLst>
              <a:gd name="adj1" fmla="val -62470"/>
              <a:gd name="adj2" fmla="val 27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have already taught you ten </a:t>
            </a:r>
            <a:r>
              <a:rPr lang="en-GB" sz="4000" b="1">
                <a:solidFill>
                  <a:schemeClr val="tx1"/>
                </a:solidFill>
              </a:rPr>
              <a:t>survival phrases. </a:t>
            </a:r>
            <a:r>
              <a:rPr lang="en-GB" sz="4000" b="1" dirty="0">
                <a:solidFill>
                  <a:schemeClr val="tx1"/>
                </a:solidFill>
              </a:rPr>
              <a:t>Here are some answers.</a:t>
            </a:r>
          </a:p>
        </p:txBody>
      </p:sp>
      <p:pic>
        <p:nvPicPr>
          <p:cNvPr id="7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print"/>
          <a:srcRect l="4150" r="73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62066"/>
            <a:ext cx="2749750" cy="5705475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49"/>
            <a:ext cx="2749750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071802" y="1428736"/>
            <a:ext cx="5357850" cy="3357586"/>
          </a:xfrm>
          <a:prstGeom prst="wedgeRoundRectCallout">
            <a:avLst>
              <a:gd name="adj1" fmla="val -67861"/>
              <a:gd name="adj2" fmla="val 155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6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60" y="1314314"/>
            <a:ext cx="2671788" cy="554371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357430"/>
            <a:ext cx="2895098" cy="3571874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357430"/>
            <a:ext cx="2895098" cy="357187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is the nearest McDonald’s?</a:t>
            </a:r>
          </a:p>
        </p:txBody>
      </p:sp>
      <p:pic>
        <p:nvPicPr>
          <p:cNvPr id="11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786050" y="714356"/>
            <a:ext cx="4286280" cy="1857388"/>
          </a:xfrm>
          <a:prstGeom prst="wedgeRoundRectCallout">
            <a:avLst>
              <a:gd name="adj1" fmla="val 26257"/>
              <a:gd name="adj2" fmla="val 103457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O</a:t>
            </a:r>
            <a:r>
              <a:rPr lang="fr-FR" sz="4000" b="1" dirty="0">
                <a:solidFill>
                  <a:schemeClr val="tx2">
                    <a:lumMod val="50000"/>
                  </a:schemeClr>
                </a:solidFill>
              </a:rPr>
              <a:t>ù est le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MacDo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 plus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proche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?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60" y="1314314"/>
            <a:ext cx="2671788" cy="5543709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54" y="1285860"/>
            <a:ext cx="2685489" cy="5572140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500298" y="571480"/>
            <a:ext cx="3857652" cy="2357454"/>
          </a:xfrm>
          <a:prstGeom prst="wedgeRoundRectCallout">
            <a:avLst>
              <a:gd name="adj1" fmla="val -65357"/>
              <a:gd name="adj2" fmla="val 61078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Il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n’y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a pas de McDonald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dans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les environs.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There are no McDonald’s nearby.</a:t>
            </a:r>
          </a:p>
        </p:txBody>
      </p:sp>
      <p:pic>
        <p:nvPicPr>
          <p:cNvPr id="12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357430"/>
            <a:ext cx="2895098" cy="357187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60" y="1314314"/>
            <a:ext cx="2671788" cy="554371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357430"/>
            <a:ext cx="2895098" cy="3571874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357430"/>
            <a:ext cx="2895098" cy="357187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is the nearest McDonald’s?</a:t>
            </a:r>
          </a:p>
        </p:txBody>
      </p:sp>
      <p:pic>
        <p:nvPicPr>
          <p:cNvPr id="11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786050" y="714356"/>
            <a:ext cx="4286280" cy="1857388"/>
          </a:xfrm>
          <a:prstGeom prst="wedgeRoundRectCallout">
            <a:avLst>
              <a:gd name="adj1" fmla="val 26257"/>
              <a:gd name="adj2" fmla="val 103457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O</a:t>
            </a:r>
            <a:r>
              <a:rPr lang="fr-FR" sz="4000" b="1" dirty="0">
                <a:solidFill>
                  <a:schemeClr val="tx2">
                    <a:lumMod val="50000"/>
                  </a:schemeClr>
                </a:solidFill>
              </a:rPr>
              <a:t>ù est le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MacDo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 plus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proche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?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" name="Picture 13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60" y="1314314"/>
            <a:ext cx="2671788" cy="5543709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60" y="1314290"/>
            <a:ext cx="2671788" cy="5543710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1714480" y="500042"/>
            <a:ext cx="5286412" cy="2786082"/>
          </a:xfrm>
          <a:prstGeom prst="wedgeRoundRectCallout">
            <a:avLst>
              <a:gd name="adj1" fmla="val -50066"/>
              <a:gd name="adj2" fmla="val 57992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Prenez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la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prochaine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à gauche, et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continuez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tout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droit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pendant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cinq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minutes…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tx1"/>
                </a:solidFill>
              </a:rPr>
              <a:t>Take the next left and head straight on for five minutes…</a:t>
            </a:r>
          </a:p>
        </p:txBody>
      </p:sp>
      <p:pic>
        <p:nvPicPr>
          <p:cNvPr id="12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357430"/>
            <a:ext cx="2895098" cy="3571875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60" y="1314314"/>
            <a:ext cx="2671788" cy="5543709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60" y="1296830"/>
            <a:ext cx="2680203" cy="5561170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285984" y="500042"/>
            <a:ext cx="4572032" cy="2286016"/>
          </a:xfrm>
          <a:prstGeom prst="wedgeRoundRectCallout">
            <a:avLst>
              <a:gd name="adj1" fmla="val -50105"/>
              <a:gd name="adj2" fmla="val 74732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ensuite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traversez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la place et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passez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devant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les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feux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000" b="1" dirty="0">
                <a:solidFill>
                  <a:schemeClr val="tx1"/>
                </a:solidFill>
              </a:rPr>
              <a:t>…then go across the square and past the traffic lights…</a:t>
            </a:r>
          </a:p>
        </p:txBody>
      </p:sp>
      <p:pic>
        <p:nvPicPr>
          <p:cNvPr id="12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357430"/>
            <a:ext cx="2895098" cy="357187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4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60" y="1314314"/>
            <a:ext cx="2671788" cy="5543709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60" y="1314315"/>
            <a:ext cx="2671788" cy="5543709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1857356" y="857232"/>
            <a:ext cx="5286412" cy="2428892"/>
          </a:xfrm>
          <a:prstGeom prst="wedgeRoundRectCallout">
            <a:avLst>
              <a:gd name="adj1" fmla="val -55294"/>
              <a:gd name="adj2" fmla="val 65042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…et le McDonald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est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sur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votre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droite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, en face du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supermarché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…and McDonald’s is on your right,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opposite the supermarket.</a:t>
            </a:r>
          </a:p>
        </p:txBody>
      </p:sp>
      <p:pic>
        <p:nvPicPr>
          <p:cNvPr id="12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print"/>
          <a:stretch>
            <a:fillRect/>
          </a:stretch>
        </p:blipFill>
        <p:spPr>
          <a:xfrm>
            <a:off x="8286776" y="6215082"/>
            <a:ext cx="304800" cy="304800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357430"/>
            <a:ext cx="2895098" cy="3571875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8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0A4670-7D73-425F-9600-17D0E1B10E2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05CF319-C2D7-4174-9864-B6405BFE87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DAC552-8578-4F9E-98B5-D85E11693B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299</Words>
  <Application>Microsoft Office PowerPoint</Application>
  <PresentationFormat>On-screen Show (4:3)</PresentationFormat>
  <Paragraphs>35</Paragraphs>
  <Slides>18</Slides>
  <Notes>0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10 Survival Phrases  Survival Answers 3/6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99</cp:revision>
  <dcterms:created xsi:type="dcterms:W3CDTF">2009-05-22T12:43:55Z</dcterms:created>
  <dcterms:modified xsi:type="dcterms:W3CDTF">2025-07-22T18:07:30Z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