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322" r:id="rId5"/>
    <p:sldId id="323" r:id="rId6"/>
    <p:sldId id="324" r:id="rId7"/>
    <p:sldId id="262" r:id="rId8"/>
    <p:sldId id="284" r:id="rId9"/>
    <p:sldId id="326" r:id="rId10"/>
    <p:sldId id="287" r:id="rId11"/>
    <p:sldId id="327" r:id="rId12"/>
    <p:sldId id="288" r:id="rId13"/>
    <p:sldId id="328" r:id="rId14"/>
    <p:sldId id="286" r:id="rId15"/>
    <p:sldId id="266" r:id="rId16"/>
    <p:sldId id="325" r:id="rId17"/>
    <p:sldId id="329" r:id="rId18"/>
    <p:sldId id="307" r:id="rId19"/>
    <p:sldId id="330" r:id="rId20"/>
    <p:sldId id="306" r:id="rId21"/>
    <p:sldId id="32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4626"/>
  </p:normalViewPr>
  <p:slideViewPr>
    <p:cSldViewPr>
      <p:cViewPr>
        <p:scale>
          <a:sx n="44" d="100"/>
          <a:sy n="44" d="100"/>
        </p:scale>
        <p:origin x="2776" y="20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B59CE-CBE6-4C76-858A-0D319E7777D0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66FC1-8980-40FA-B7F7-FF3D34B287B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66FC1-8980-40FA-B7F7-FF3D34B287BC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66FC1-8980-40FA-B7F7-FF3D34B287BC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66FC1-8980-40FA-B7F7-FF3D34B287BC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66FC1-8980-40FA-B7F7-FF3D34B287BC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audio" Target="../media/audio14.wav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audio" Target="../media/audio13.wav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1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4/6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14357"/>
            <a:ext cx="2694294" cy="5590409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928926" y="3643314"/>
            <a:ext cx="5857916" cy="1714512"/>
          </a:xfrm>
          <a:prstGeom prst="wedgeRoundRectCallout">
            <a:avLst>
              <a:gd name="adj1" fmla="val -4048"/>
              <a:gd name="adj2" fmla="val -107271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Puis</a:t>
            </a:r>
            <a:r>
              <a:rPr lang="en-GB" sz="4000" b="1" dirty="0"/>
              <a:t>-je </a:t>
            </a:r>
            <a:r>
              <a:rPr lang="fr-FR" sz="4000" b="1" dirty="0"/>
              <a:t>utiliser votre téléphone, s’il vous plaît ?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27" y="-372224"/>
            <a:ext cx="3184581" cy="3929029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02" y="-372216"/>
            <a:ext cx="3184604" cy="3929057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14357"/>
            <a:ext cx="2694295" cy="559040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02" y="-372216"/>
            <a:ext cx="3184604" cy="3929057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14356"/>
            <a:ext cx="2694295" cy="5590411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857620" y="3357562"/>
            <a:ext cx="3429024" cy="1571636"/>
          </a:xfrm>
          <a:prstGeom prst="wedgeRoundRectCallout">
            <a:avLst>
              <a:gd name="adj1" fmla="val -83424"/>
              <a:gd name="adj2" fmla="val -60174"/>
              <a:gd name="adj3" fmla="val 16667"/>
            </a:avLst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Qui </a:t>
            </a:r>
            <a:r>
              <a:rPr lang="en-GB" sz="4000" b="1" dirty="0" err="1">
                <a:solidFill>
                  <a:schemeClr val="tx1"/>
                </a:solidFill>
              </a:rPr>
              <a:t>voulez-vous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appeler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Who do you want to call?</a:t>
            </a:r>
          </a:p>
        </p:txBody>
      </p:sp>
      <p:pic>
        <p:nvPicPr>
          <p:cNvPr id="12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0"/>
            <a:ext cx="2489803" cy="307183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214414" y="428604"/>
            <a:ext cx="3929090" cy="2357454"/>
          </a:xfrm>
          <a:prstGeom prst="wedgeRoundRectCallout">
            <a:avLst>
              <a:gd name="adj1" fmla="val -18400"/>
              <a:gd name="adj2" fmla="val 7564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ne </a:t>
            </a:r>
            <a:r>
              <a:rPr lang="en-GB" sz="4000" b="1" dirty="0" err="1"/>
              <a:t>parlerai</a:t>
            </a:r>
            <a:r>
              <a:rPr lang="en-GB" sz="4000" b="1" dirty="0"/>
              <a:t> </a:t>
            </a:r>
            <a:r>
              <a:rPr lang="en-GB" sz="4000" b="1" dirty="0" err="1"/>
              <a:t>qu’après</a:t>
            </a:r>
            <a:r>
              <a:rPr lang="en-GB" sz="4000" b="1" dirty="0"/>
              <a:t> </a:t>
            </a:r>
            <a:r>
              <a:rPr lang="en-GB" sz="4000" b="1" dirty="0" err="1"/>
              <a:t>avoir</a:t>
            </a:r>
            <a:r>
              <a:rPr lang="en-GB" sz="4000" b="1" dirty="0"/>
              <a:t> vu un </a:t>
            </a:r>
            <a:r>
              <a:rPr lang="en-GB" sz="4000" b="1" dirty="0" err="1"/>
              <a:t>avocat</a:t>
            </a:r>
            <a:r>
              <a:rPr lang="en-GB" sz="4000" b="1" dirty="0"/>
              <a:t>.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1"/>
            <a:ext cx="2489803" cy="307183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>
                <a:solidFill>
                  <a:schemeClr val="tx1"/>
                </a:solidFill>
              </a:rPr>
              <a:t>I’m not saying anything until I’ve seen a lawyer.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0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-23"/>
            <a:ext cx="2749750" cy="570547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928662" y="500042"/>
            <a:ext cx="3357586" cy="1785950"/>
          </a:xfrm>
          <a:prstGeom prst="wedgeRoundRectCallout">
            <a:avLst>
              <a:gd name="adj1" fmla="val 72837"/>
              <a:gd name="adj2" fmla="val 49034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C’est</a:t>
            </a:r>
            <a:r>
              <a:rPr lang="en-GB" sz="4000" b="1" dirty="0"/>
              <a:t> </a:t>
            </a:r>
            <a:r>
              <a:rPr lang="en-GB" sz="4000" b="1" dirty="0" err="1"/>
              <a:t>trop</a:t>
            </a:r>
            <a:r>
              <a:rPr lang="en-GB" sz="4000" b="1" dirty="0"/>
              <a:t> </a:t>
            </a:r>
            <a:r>
              <a:rPr lang="en-GB" sz="4000" b="1" dirty="0" err="1"/>
              <a:t>tard</a:t>
            </a:r>
            <a:r>
              <a:rPr lang="en-GB" sz="4000" b="1" dirty="0"/>
              <a:t> pour </a:t>
            </a:r>
            <a:r>
              <a:rPr lang="en-GB" sz="4000" b="1" dirty="0" err="1"/>
              <a:t>ça</a:t>
            </a:r>
            <a:r>
              <a:rPr lang="en-GB" sz="4000" b="1" dirty="0"/>
              <a:t>…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0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It’s too late for that…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1"/>
            <a:ext cx="2489803" cy="307183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0"/>
            <a:ext cx="2489803" cy="307183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214414" y="428604"/>
            <a:ext cx="3929090" cy="2357454"/>
          </a:xfrm>
          <a:prstGeom prst="wedgeRoundRectCallout">
            <a:avLst>
              <a:gd name="adj1" fmla="val -18400"/>
              <a:gd name="adj2" fmla="val 7564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ne </a:t>
            </a:r>
            <a:r>
              <a:rPr lang="en-GB" sz="4000" b="1" dirty="0" err="1"/>
              <a:t>parlerai</a:t>
            </a:r>
            <a:r>
              <a:rPr lang="en-GB" sz="4000" b="1" dirty="0"/>
              <a:t> </a:t>
            </a:r>
            <a:r>
              <a:rPr lang="en-GB" sz="4000" b="1" dirty="0" err="1"/>
              <a:t>qu’après</a:t>
            </a:r>
            <a:r>
              <a:rPr lang="en-GB" sz="4000" b="1" dirty="0"/>
              <a:t> </a:t>
            </a:r>
            <a:r>
              <a:rPr lang="en-GB" sz="4000" b="1" dirty="0" err="1"/>
              <a:t>avoir</a:t>
            </a:r>
            <a:r>
              <a:rPr lang="en-GB" sz="4000" b="1" dirty="0"/>
              <a:t> vu un </a:t>
            </a:r>
            <a:r>
              <a:rPr lang="en-GB" sz="4000" b="1" dirty="0" err="1"/>
              <a:t>avocat</a:t>
            </a:r>
            <a:r>
              <a:rPr lang="en-GB" sz="4000" b="1" dirty="0"/>
              <a:t>.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1"/>
            <a:ext cx="2489803" cy="307183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>
                <a:solidFill>
                  <a:schemeClr val="tx1"/>
                </a:solidFill>
              </a:rPr>
              <a:t>I’m not saying anything until I’ve seen a lawyer.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0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-23"/>
            <a:ext cx="2749750" cy="570547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071538" y="357166"/>
            <a:ext cx="3286148" cy="2071702"/>
          </a:xfrm>
          <a:prstGeom prst="wedgeRoundRectCallout">
            <a:avLst>
              <a:gd name="adj1" fmla="val 73478"/>
              <a:gd name="adj2" fmla="val 54274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Connaissez-vous la loi française ?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0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Are you familiar with French law?</a:t>
            </a:r>
          </a:p>
        </p:txBody>
      </p:sp>
      <p:pic>
        <p:nvPicPr>
          <p:cNvPr id="9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1"/>
            <a:ext cx="2489803" cy="307183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0"/>
            <a:ext cx="2489803" cy="307183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214414" y="428604"/>
            <a:ext cx="3929090" cy="2357454"/>
          </a:xfrm>
          <a:prstGeom prst="wedgeRoundRectCallout">
            <a:avLst>
              <a:gd name="adj1" fmla="val -18400"/>
              <a:gd name="adj2" fmla="val 75640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ne </a:t>
            </a:r>
            <a:r>
              <a:rPr lang="en-GB" sz="4000" b="1" dirty="0" err="1"/>
              <a:t>parlerai</a:t>
            </a:r>
            <a:r>
              <a:rPr lang="en-GB" sz="4000" b="1" dirty="0"/>
              <a:t> </a:t>
            </a:r>
            <a:r>
              <a:rPr lang="en-GB" sz="4000" b="1" dirty="0" err="1"/>
              <a:t>qu’après</a:t>
            </a:r>
            <a:r>
              <a:rPr lang="en-GB" sz="4000" b="1" dirty="0"/>
              <a:t> </a:t>
            </a:r>
            <a:r>
              <a:rPr lang="en-GB" sz="4000" b="1" dirty="0" err="1"/>
              <a:t>avoir</a:t>
            </a:r>
            <a:r>
              <a:rPr lang="en-GB" sz="4000" b="1" dirty="0"/>
              <a:t> vu un </a:t>
            </a:r>
            <a:r>
              <a:rPr lang="en-GB" sz="4000" b="1" dirty="0" err="1"/>
              <a:t>avocat</a:t>
            </a:r>
            <a:r>
              <a:rPr lang="en-GB" sz="4000" b="1" dirty="0"/>
              <a:t>.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1"/>
            <a:ext cx="2489803" cy="307183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>
                <a:solidFill>
                  <a:schemeClr val="tx1"/>
                </a:solidFill>
              </a:rPr>
              <a:t>I’m not saying anything until I’ve seen a lawyer.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0"/>
            <a:ext cx="2749750" cy="570547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7" y="2923671"/>
            <a:ext cx="2489803" cy="3071835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-23"/>
            <a:ext cx="2749750" cy="570547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785786" y="500042"/>
            <a:ext cx="3786214" cy="1285884"/>
          </a:xfrm>
          <a:prstGeom prst="wedgeRoundRectCallout">
            <a:avLst>
              <a:gd name="adj1" fmla="val 52872"/>
              <a:gd name="adj2" fmla="val 89626"/>
              <a:gd name="adj3" fmla="val 16667"/>
            </a:avLst>
          </a:prstGeom>
          <a:solidFill>
            <a:schemeClr val="accent3">
              <a:lumMod val="5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Ça</a:t>
            </a:r>
            <a:r>
              <a:rPr lang="en-GB" sz="4000" b="1" dirty="0"/>
              <a:t> </a:t>
            </a:r>
            <a:r>
              <a:rPr lang="en-GB" sz="4000" b="1" dirty="0" err="1"/>
              <a:t>m’est</a:t>
            </a:r>
            <a:r>
              <a:rPr lang="en-GB" sz="4000" b="1" dirty="0"/>
              <a:t> </a:t>
            </a:r>
            <a:r>
              <a:rPr lang="en-GB" sz="4000" b="1" dirty="0" err="1"/>
              <a:t>égal</a:t>
            </a:r>
            <a:r>
              <a:rPr lang="en-GB" sz="4000" b="1" dirty="0"/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894084" y="0"/>
            <a:ext cx="2749750" cy="57054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care.</a:t>
            </a:r>
          </a:p>
        </p:txBody>
      </p:sp>
      <p:pic>
        <p:nvPicPr>
          <p:cNvPr id="9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3547536-1B66-A99C-89B9-22A01A91AD5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D00A4B9B-FC0E-FB6D-C8F6-AA627DB93D2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714744" y="1000108"/>
            <a:ext cx="5143536" cy="3786214"/>
          </a:xfrm>
          <a:prstGeom prst="wedgeRoundRectCallout">
            <a:avLst>
              <a:gd name="adj1" fmla="val -62470"/>
              <a:gd name="adj2" fmla="val 27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</a:t>
            </a:r>
            <a:r>
              <a:rPr lang="en-GB" sz="4000" b="1">
                <a:solidFill>
                  <a:schemeClr val="tx1"/>
                </a:solidFill>
              </a:rPr>
              <a:t>survival phrases. </a:t>
            </a:r>
            <a:r>
              <a:rPr lang="en-GB" sz="4000" b="1" dirty="0">
                <a:solidFill>
                  <a:schemeClr val="tx1"/>
                </a:solidFill>
              </a:rPr>
              <a:t>Here are some answers.</a:t>
            </a:r>
          </a:p>
        </p:txBody>
      </p:sp>
      <p:pic>
        <p:nvPicPr>
          <p:cNvPr id="7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62066"/>
            <a:ext cx="2749750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49"/>
            <a:ext cx="2749750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71802" y="1428736"/>
            <a:ext cx="5357850" cy="3357586"/>
          </a:xfrm>
          <a:prstGeom prst="wedgeRoundRectCallout">
            <a:avLst>
              <a:gd name="adj1" fmla="val -67861"/>
              <a:gd name="adj2" fmla="val 155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14357"/>
            <a:ext cx="2694294" cy="5590409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928926" y="3643314"/>
            <a:ext cx="5857916" cy="1714512"/>
          </a:xfrm>
          <a:prstGeom prst="wedgeRoundRectCallout">
            <a:avLst>
              <a:gd name="adj1" fmla="val -4048"/>
              <a:gd name="adj2" fmla="val -107271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Puis</a:t>
            </a:r>
            <a:r>
              <a:rPr lang="en-GB" sz="4000" b="1" dirty="0"/>
              <a:t>-je </a:t>
            </a:r>
            <a:r>
              <a:rPr lang="fr-FR" sz="4000" b="1" dirty="0"/>
              <a:t>utiliser votre téléphone, s’il vous plaît ?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27" y="-372224"/>
            <a:ext cx="3184581" cy="3929029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02" y="-372216"/>
            <a:ext cx="3184604" cy="3929057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13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14357"/>
            <a:ext cx="2694295" cy="5590409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14356"/>
            <a:ext cx="2694295" cy="5590411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357554" y="4143380"/>
            <a:ext cx="5286412" cy="1285884"/>
          </a:xfrm>
          <a:prstGeom prst="wedgeRoundRectCallout">
            <a:avLst>
              <a:gd name="adj1" fmla="val -73384"/>
              <a:gd name="adj2" fmla="val -109197"/>
              <a:gd name="adj3" fmla="val 16667"/>
            </a:avLst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Désolée</a:t>
            </a:r>
            <a:r>
              <a:rPr lang="en-GB" sz="4000" b="1" dirty="0">
                <a:solidFill>
                  <a:schemeClr val="tx1"/>
                </a:solidFill>
              </a:rPr>
              <a:t>, je </a:t>
            </a:r>
            <a:r>
              <a:rPr lang="en-GB" sz="4000" b="1" dirty="0" err="1">
                <a:solidFill>
                  <a:schemeClr val="tx1"/>
                </a:solidFill>
              </a:rPr>
              <a:t>n’en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ai</a:t>
            </a:r>
            <a:r>
              <a:rPr lang="en-GB" sz="4000" b="1" dirty="0">
                <a:solidFill>
                  <a:schemeClr val="tx1"/>
                </a:solidFill>
              </a:rPr>
              <a:t> pas.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Sorry, I don’t have one.</a:t>
            </a:r>
          </a:p>
        </p:txBody>
      </p:sp>
      <p:pic>
        <p:nvPicPr>
          <p:cNvPr id="12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02" y="-372216"/>
            <a:ext cx="3184604" cy="3929057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14357"/>
            <a:ext cx="2694294" cy="5590409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928926" y="3643314"/>
            <a:ext cx="5857916" cy="1714512"/>
          </a:xfrm>
          <a:prstGeom prst="wedgeRoundRectCallout">
            <a:avLst>
              <a:gd name="adj1" fmla="val -4048"/>
              <a:gd name="adj2" fmla="val -107271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Puis</a:t>
            </a:r>
            <a:r>
              <a:rPr lang="en-GB" sz="4000" b="1" dirty="0"/>
              <a:t>-je </a:t>
            </a:r>
            <a:r>
              <a:rPr lang="fr-FR" sz="4000" b="1" dirty="0"/>
              <a:t>utiliser votre téléphone, s’il vous plaît ?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27" y="-372224"/>
            <a:ext cx="3184581" cy="3929029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02" y="-372216"/>
            <a:ext cx="3184604" cy="3929057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14357"/>
            <a:ext cx="2694295" cy="5590409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14356"/>
            <a:ext cx="2694295" cy="5590411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000364" y="3786190"/>
            <a:ext cx="4857784" cy="1500198"/>
          </a:xfrm>
          <a:prstGeom prst="wedgeRoundRectCallout">
            <a:avLst>
              <a:gd name="adj1" fmla="val -72881"/>
              <a:gd name="adj2" fmla="val -84012"/>
              <a:gd name="adj3" fmla="val 16667"/>
            </a:avLst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, du moment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me </a:t>
            </a:r>
            <a:r>
              <a:rPr lang="en-GB" sz="4000" b="1" dirty="0" err="1">
                <a:solidFill>
                  <a:schemeClr val="tx1"/>
                </a:solidFill>
              </a:rPr>
              <a:t>remboursez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Yes, as long as you pay me back.</a:t>
            </a:r>
          </a:p>
        </p:txBody>
      </p:sp>
      <p:pic>
        <p:nvPicPr>
          <p:cNvPr id="12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02" y="-372216"/>
            <a:ext cx="3184604" cy="3929057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14357"/>
            <a:ext cx="2694294" cy="5590409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928926" y="3643314"/>
            <a:ext cx="5857916" cy="1714512"/>
          </a:xfrm>
          <a:prstGeom prst="wedgeRoundRectCallout">
            <a:avLst>
              <a:gd name="adj1" fmla="val -4048"/>
              <a:gd name="adj2" fmla="val -107271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Puis</a:t>
            </a:r>
            <a:r>
              <a:rPr lang="en-GB" sz="4000" b="1" dirty="0"/>
              <a:t>-je </a:t>
            </a:r>
            <a:r>
              <a:rPr lang="fr-FR" sz="4000" b="1" dirty="0"/>
              <a:t>utiliser votre téléphone, s’il vous plaît ?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27" y="-372224"/>
            <a:ext cx="3184581" cy="3929029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02" y="-372216"/>
            <a:ext cx="3184604" cy="3929057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714357"/>
            <a:ext cx="2694295" cy="5590409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087102" y="-372216"/>
            <a:ext cx="3184604" cy="3929057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14356"/>
            <a:ext cx="2694295" cy="5590411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857620" y="3786190"/>
            <a:ext cx="3714776" cy="1714512"/>
          </a:xfrm>
          <a:prstGeom prst="wedgeRoundRectCallout">
            <a:avLst>
              <a:gd name="adj1" fmla="val -84109"/>
              <a:gd name="adj2" fmla="val -70679"/>
              <a:gd name="adj3" fmla="val 16667"/>
            </a:avLst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Il </a:t>
            </a:r>
            <a:r>
              <a:rPr lang="en-GB" sz="4000" b="1" dirty="0" err="1">
                <a:solidFill>
                  <a:schemeClr val="tx1"/>
                </a:solidFill>
              </a:rPr>
              <a:t>n’y</a:t>
            </a:r>
            <a:r>
              <a:rPr lang="en-GB" sz="4000" b="1" dirty="0">
                <a:solidFill>
                  <a:schemeClr val="tx1"/>
                </a:solidFill>
              </a:rPr>
              <a:t> a pas de </a:t>
            </a:r>
            <a:r>
              <a:rPr lang="en-GB" sz="4000" b="1" dirty="0" err="1">
                <a:solidFill>
                  <a:schemeClr val="tx1"/>
                </a:solidFill>
              </a:rPr>
              <a:t>réseau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ici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chemeClr val="tx1"/>
                </a:solidFill>
              </a:rPr>
              <a:t>There is no signal here.</a:t>
            </a:r>
          </a:p>
        </p:txBody>
      </p:sp>
      <p:pic>
        <p:nvPicPr>
          <p:cNvPr id="13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79AD34-BA6C-4752-9C21-740FC2EA856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45BF64E-5C63-4A55-A619-9BC31BA1DA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D13F4A-D670-4CA3-A64C-96582BB75A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287</Words>
  <Application>Microsoft Office PowerPoint</Application>
  <PresentationFormat>On-screen Show (4:3)</PresentationFormat>
  <Paragraphs>42</Paragraphs>
  <Slides>18</Slides>
  <Notes>4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10 Survival Phrases  Survival Answers 4/6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100</cp:revision>
  <dcterms:created xsi:type="dcterms:W3CDTF">2009-05-22T12:43:55Z</dcterms:created>
  <dcterms:modified xsi:type="dcterms:W3CDTF">2025-07-22T18:07:57Z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