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22" r:id="rId5"/>
    <p:sldId id="323" r:id="rId6"/>
    <p:sldId id="324" r:id="rId7"/>
    <p:sldId id="265" r:id="rId8"/>
    <p:sldId id="301" r:id="rId9"/>
    <p:sldId id="326" r:id="rId10"/>
    <p:sldId id="304" r:id="rId11"/>
    <p:sldId id="327" r:id="rId12"/>
    <p:sldId id="303" r:id="rId13"/>
    <p:sldId id="328" r:id="rId14"/>
    <p:sldId id="302" r:id="rId15"/>
    <p:sldId id="258" r:id="rId16"/>
    <p:sldId id="308" r:id="rId17"/>
    <p:sldId id="329" r:id="rId18"/>
    <p:sldId id="309" r:id="rId19"/>
    <p:sldId id="330" r:id="rId20"/>
    <p:sldId id="310" r:id="rId21"/>
    <p:sldId id="331" r:id="rId22"/>
    <p:sldId id="311" r:id="rId23"/>
    <p:sldId id="32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2943"/>
    <a:srgbClr val="201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9" autoAdjust="0"/>
    <p:restoredTop sz="94626"/>
  </p:normalViewPr>
  <p:slideViewPr>
    <p:cSldViewPr>
      <p:cViewPr>
        <p:scale>
          <a:sx n="60" d="100"/>
          <a:sy n="60" d="100"/>
        </p:scale>
        <p:origin x="2376" y="16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1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audio" Target="../media/audio15.wav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audio" Target="../media/audio14.wav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microsoft.com/office/2007/relationships/hdphoto" Target="../media/hdphoto1.wdp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10 Survival Phrases</a:t>
            </a:r>
            <a:br>
              <a:rPr lang="en-GB" sz="5400" dirty="0"/>
            </a:br>
            <a:br>
              <a:rPr lang="en-GB" sz="5400" dirty="0"/>
            </a:br>
            <a:r>
              <a:rPr lang="en-GB" sz="5400" dirty="0"/>
              <a:t>Survival Answers 5/6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/>
          <a:p>
            <a:r>
              <a:rPr lang="en-GB" dirty="0"/>
              <a:t>With Mr Angry Potato Head and </a:t>
            </a:r>
          </a:p>
          <a:p>
            <a:r>
              <a:rPr lang="en-GB" dirty="0"/>
              <a:t>Mrs. Mildly-Angry Carrot-Face</a:t>
            </a:r>
          </a:p>
        </p:txBody>
      </p:sp>
      <p:pic>
        <p:nvPicPr>
          <p:cNvPr id="6" name="Picture 5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143356"/>
            <a:ext cx="2749750" cy="5705475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061670" y="4214818"/>
            <a:ext cx="3010924" cy="3714776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1785918" y="1214422"/>
            <a:ext cx="4500594" cy="3857652"/>
          </a:xfrm>
          <a:prstGeom prst="wedgeRoundRectCallout">
            <a:avLst>
              <a:gd name="adj1" fmla="val -37566"/>
              <a:gd name="adj2" fmla="val 70869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342943"/>
                </a:solidFill>
              </a:rPr>
              <a:t>Est</a:t>
            </a:r>
            <a:r>
              <a:rPr lang="fr-FR" sz="4000" b="1" dirty="0">
                <a:solidFill>
                  <a:srgbClr val="342943"/>
                </a:solidFill>
              </a:rPr>
              <a:t>-ce que vous avez vu passer des touristes ? Il me semble que j’ai perdu mon groupe</a:t>
            </a:r>
            <a:r>
              <a:rPr lang="en-GB" sz="4000" b="1" dirty="0">
                <a:solidFill>
                  <a:srgbClr val="342943"/>
                </a:solidFill>
              </a:rPr>
              <a:t>…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59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6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Have you seen any tourists passing by?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I seem to have lost my guided tour group…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36719" y="1357298"/>
            <a:ext cx="2651071" cy="5500726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1357299"/>
            <a:ext cx="2651071" cy="5500724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6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2357422" y="1714488"/>
            <a:ext cx="3929090" cy="1571636"/>
          </a:xfrm>
          <a:prstGeom prst="wedgeRoundRectCallout">
            <a:avLst>
              <a:gd name="adj1" fmla="val 44819"/>
              <a:gd name="adj2" fmla="val 77940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342943"/>
                </a:solidFill>
              </a:rPr>
              <a:t>Ils</a:t>
            </a:r>
            <a:r>
              <a:rPr lang="en-GB" sz="4000" b="1" dirty="0">
                <a:solidFill>
                  <a:srgbClr val="342943"/>
                </a:solidFill>
              </a:rPr>
              <a:t> </a:t>
            </a:r>
            <a:r>
              <a:rPr lang="en-GB" sz="4000" b="1" dirty="0" err="1">
                <a:solidFill>
                  <a:srgbClr val="342943"/>
                </a:solidFill>
              </a:rPr>
              <a:t>ont</a:t>
            </a:r>
            <a:r>
              <a:rPr lang="en-GB" sz="4000" b="1" dirty="0">
                <a:solidFill>
                  <a:srgbClr val="342943"/>
                </a:solidFill>
              </a:rPr>
              <a:t> </a:t>
            </a:r>
            <a:r>
              <a:rPr lang="en-GB" sz="4000" b="1" dirty="0" err="1">
                <a:solidFill>
                  <a:srgbClr val="342943"/>
                </a:solidFill>
              </a:rPr>
              <a:t>dû</a:t>
            </a:r>
            <a:r>
              <a:rPr lang="en-GB" sz="4000" b="1" dirty="0">
                <a:solidFill>
                  <a:srgbClr val="342943"/>
                </a:solidFill>
              </a:rPr>
              <a:t> </a:t>
            </a:r>
            <a:r>
              <a:rPr lang="en-GB" sz="4000" b="1" dirty="0" err="1">
                <a:solidFill>
                  <a:srgbClr val="342943"/>
                </a:solidFill>
              </a:rPr>
              <a:t>aller</a:t>
            </a:r>
            <a:r>
              <a:rPr lang="en-GB" sz="4000" b="1" dirty="0">
                <a:solidFill>
                  <a:srgbClr val="342943"/>
                </a:solidFill>
              </a:rPr>
              <a:t> </a:t>
            </a:r>
            <a:r>
              <a:rPr lang="en-GB" sz="4000" b="1" dirty="0" err="1">
                <a:solidFill>
                  <a:srgbClr val="342943"/>
                </a:solidFill>
              </a:rPr>
              <a:t>dans</a:t>
            </a:r>
            <a:r>
              <a:rPr lang="en-GB" sz="4000" b="1" dirty="0">
                <a:solidFill>
                  <a:srgbClr val="342943"/>
                </a:solidFill>
              </a:rPr>
              <a:t> </a:t>
            </a:r>
            <a:r>
              <a:rPr lang="en-GB" sz="4000" b="1" dirty="0" err="1">
                <a:solidFill>
                  <a:srgbClr val="342943"/>
                </a:solidFill>
              </a:rPr>
              <a:t>cette</a:t>
            </a:r>
            <a:r>
              <a:rPr lang="en-GB" sz="4000" b="1" dirty="0">
                <a:solidFill>
                  <a:srgbClr val="342943"/>
                </a:solidFill>
              </a:rPr>
              <a:t> rue.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1457" y="1357274"/>
            <a:ext cx="2651071" cy="5500726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They might have gone down this street.</a:t>
            </a:r>
          </a:p>
        </p:txBody>
      </p:sp>
      <p:pic>
        <p:nvPicPr>
          <p:cNvPr id="9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1"/>
            <a:ext cx="2749750" cy="5705473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928794" y="3714752"/>
            <a:ext cx="4929222" cy="1571636"/>
          </a:xfrm>
          <a:prstGeom prst="wedgeRoundRectCallout">
            <a:avLst>
              <a:gd name="adj1" fmla="val -28227"/>
              <a:gd name="adj2" fmla="val -148390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Je </a:t>
            </a:r>
            <a:r>
              <a:rPr lang="en-GB" sz="4000" b="1" dirty="0" err="1">
                <a:solidFill>
                  <a:schemeClr val="bg1"/>
                </a:solidFill>
              </a:rPr>
              <a:t>vais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exploser</a:t>
            </a:r>
            <a:r>
              <a:rPr lang="en-GB" sz="4000" b="1" dirty="0">
                <a:solidFill>
                  <a:schemeClr val="bg1"/>
                </a:solidFill>
              </a:rPr>
              <a:t>… </a:t>
            </a:r>
            <a:r>
              <a:rPr lang="en-GB" sz="4000" b="1" dirty="0" err="1">
                <a:solidFill>
                  <a:schemeClr val="bg1"/>
                </a:solidFill>
              </a:rPr>
              <a:t>Où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sont</a:t>
            </a:r>
            <a:r>
              <a:rPr lang="en-GB" sz="4000" b="1" dirty="0">
                <a:solidFill>
                  <a:schemeClr val="bg1"/>
                </a:solidFill>
              </a:rPr>
              <a:t> les toilettes ?</a:t>
            </a:r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burst – where’s the toilet?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1"/>
            <a:ext cx="2749750" cy="5705473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571736" y="3214686"/>
            <a:ext cx="3857652" cy="2286016"/>
          </a:xfrm>
          <a:prstGeom prst="wedgeRoundRectCallout">
            <a:avLst>
              <a:gd name="adj1" fmla="val 67348"/>
              <a:gd name="adj2" fmla="val -40244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Il y en a </a:t>
            </a:r>
            <a:r>
              <a:rPr lang="en-GB" sz="4000" b="1" dirty="0" err="1">
                <a:solidFill>
                  <a:schemeClr val="bg1"/>
                </a:solidFill>
              </a:rPr>
              <a:t>dans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ce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magasin</a:t>
            </a:r>
            <a:r>
              <a:rPr lang="en-GB" sz="4000" b="1" dirty="0">
                <a:solidFill>
                  <a:schemeClr val="bg1"/>
                </a:solidFill>
              </a:rPr>
              <a:t>, au </a:t>
            </a:r>
            <a:r>
              <a:rPr lang="en-GB" sz="4000" b="1" dirty="0" err="1">
                <a:solidFill>
                  <a:schemeClr val="bg1"/>
                </a:solidFill>
              </a:rPr>
              <a:t>troisième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étage</a:t>
            </a:r>
            <a:r>
              <a:rPr lang="en-GB" sz="40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0"/>
            <a:ext cx="2749750" cy="57054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There is one in this shop on the third floor.</a:t>
            </a:r>
          </a:p>
        </p:txBody>
      </p:sp>
      <p:pic>
        <p:nvPicPr>
          <p:cNvPr id="10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22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1"/>
            <a:ext cx="2749750" cy="5705473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928794" y="3714752"/>
            <a:ext cx="4929222" cy="1571636"/>
          </a:xfrm>
          <a:prstGeom prst="wedgeRoundRectCallout">
            <a:avLst>
              <a:gd name="adj1" fmla="val -28227"/>
              <a:gd name="adj2" fmla="val -148390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Je </a:t>
            </a:r>
            <a:r>
              <a:rPr lang="en-GB" sz="4000" b="1" dirty="0" err="1">
                <a:solidFill>
                  <a:schemeClr val="bg1"/>
                </a:solidFill>
              </a:rPr>
              <a:t>vais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exploser</a:t>
            </a:r>
            <a:r>
              <a:rPr lang="en-GB" sz="4000" b="1" dirty="0">
                <a:solidFill>
                  <a:schemeClr val="bg1"/>
                </a:solidFill>
              </a:rPr>
              <a:t>… </a:t>
            </a:r>
            <a:r>
              <a:rPr lang="en-GB" sz="4000" b="1" dirty="0" err="1">
                <a:solidFill>
                  <a:schemeClr val="bg1"/>
                </a:solidFill>
              </a:rPr>
              <a:t>Où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sont</a:t>
            </a:r>
            <a:r>
              <a:rPr lang="en-GB" sz="4000" b="1" dirty="0">
                <a:solidFill>
                  <a:schemeClr val="bg1"/>
                </a:solidFill>
              </a:rPr>
              <a:t> les toilettes ?</a:t>
            </a:r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burst – where’s the toilet?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1"/>
            <a:ext cx="2749750" cy="5705473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0"/>
            <a:ext cx="2749750" cy="57054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Try the restaurant on the corner.</a:t>
            </a:r>
          </a:p>
        </p:txBody>
      </p:sp>
      <p:pic>
        <p:nvPicPr>
          <p:cNvPr id="10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928662" y="3929066"/>
            <a:ext cx="5429288" cy="1500198"/>
          </a:xfrm>
          <a:prstGeom prst="wedgeRoundRectCallout">
            <a:avLst>
              <a:gd name="adj1" fmla="val 62237"/>
              <a:gd name="adj2" fmla="val -73260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>
                <a:solidFill>
                  <a:schemeClr val="bg1"/>
                </a:solidFill>
              </a:rPr>
              <a:t>Essayez </a:t>
            </a:r>
            <a:r>
              <a:rPr lang="en-GB" sz="4000" b="1" dirty="0">
                <a:solidFill>
                  <a:schemeClr val="bg1"/>
                </a:solidFill>
              </a:rPr>
              <a:t>le restaurant, au coin de la rue.</a:t>
            </a: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1"/>
            <a:ext cx="2749750" cy="5705473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928794" y="3714752"/>
            <a:ext cx="4929222" cy="1571636"/>
          </a:xfrm>
          <a:prstGeom prst="wedgeRoundRectCallout">
            <a:avLst>
              <a:gd name="adj1" fmla="val -28227"/>
              <a:gd name="adj2" fmla="val -148390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Je </a:t>
            </a:r>
            <a:r>
              <a:rPr lang="en-GB" sz="4000" b="1" dirty="0" err="1">
                <a:solidFill>
                  <a:schemeClr val="bg1"/>
                </a:solidFill>
              </a:rPr>
              <a:t>vais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exploser</a:t>
            </a:r>
            <a:r>
              <a:rPr lang="en-GB" sz="4000" b="1" dirty="0">
                <a:solidFill>
                  <a:schemeClr val="bg1"/>
                </a:solidFill>
              </a:rPr>
              <a:t>… </a:t>
            </a:r>
            <a:r>
              <a:rPr lang="en-GB" sz="4000" b="1" dirty="0" err="1">
                <a:solidFill>
                  <a:schemeClr val="bg1"/>
                </a:solidFill>
              </a:rPr>
              <a:t>Où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sont</a:t>
            </a:r>
            <a:r>
              <a:rPr lang="en-GB" sz="4000" b="1" dirty="0">
                <a:solidFill>
                  <a:schemeClr val="bg1"/>
                </a:solidFill>
              </a:rPr>
              <a:t> les toilettes ?</a:t>
            </a:r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burst – where’s the toilet?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1"/>
            <a:ext cx="2749750" cy="5705473"/>
          </a:xfrm>
          <a:prstGeom prst="rect">
            <a:avLst/>
          </a:prstGeom>
        </p:spPr>
      </p:pic>
      <p:pic>
        <p:nvPicPr>
          <p:cNvPr id="12" name="Picture 11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071670" y="3643314"/>
            <a:ext cx="4214842" cy="2000264"/>
          </a:xfrm>
          <a:prstGeom prst="wedgeRoundRectCallout">
            <a:avLst>
              <a:gd name="adj1" fmla="val 65564"/>
              <a:gd name="adj2" fmla="val -52998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Il y a des toilettes </a:t>
            </a:r>
            <a:r>
              <a:rPr lang="en-GB" sz="4000" b="1" dirty="0" err="1">
                <a:solidFill>
                  <a:schemeClr val="bg1"/>
                </a:solidFill>
              </a:rPr>
              <a:t>publiques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dans</a:t>
            </a:r>
            <a:r>
              <a:rPr lang="en-GB" sz="4000" b="1" dirty="0">
                <a:solidFill>
                  <a:schemeClr val="bg1"/>
                </a:solidFill>
              </a:rPr>
              <a:t> la </a:t>
            </a:r>
            <a:r>
              <a:rPr lang="en-GB" sz="4000" b="1" dirty="0" err="1">
                <a:solidFill>
                  <a:schemeClr val="bg1"/>
                </a:solidFill>
              </a:rPr>
              <a:t>prochaine</a:t>
            </a:r>
            <a:r>
              <a:rPr lang="en-GB" sz="4000" b="1" dirty="0">
                <a:solidFill>
                  <a:schemeClr val="bg1"/>
                </a:solidFill>
              </a:rPr>
              <a:t> rue.</a:t>
            </a:r>
          </a:p>
        </p:txBody>
      </p:sp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0"/>
            <a:ext cx="2749750" cy="5705475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There’s a public toilet on the next street.</a:t>
            </a:r>
          </a:p>
        </p:txBody>
      </p:sp>
      <p:pic>
        <p:nvPicPr>
          <p:cNvPr id="10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7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1"/>
            <a:ext cx="2749750" cy="5705473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928794" y="3714752"/>
            <a:ext cx="4929222" cy="1571636"/>
          </a:xfrm>
          <a:prstGeom prst="wedgeRoundRectCallout">
            <a:avLst>
              <a:gd name="adj1" fmla="val -28227"/>
              <a:gd name="adj2" fmla="val -148390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Je </a:t>
            </a:r>
            <a:r>
              <a:rPr lang="en-GB" sz="4000" b="1" dirty="0" err="1">
                <a:solidFill>
                  <a:schemeClr val="bg1"/>
                </a:solidFill>
              </a:rPr>
              <a:t>vais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exploser</a:t>
            </a:r>
            <a:r>
              <a:rPr lang="en-GB" sz="4000" b="1" dirty="0">
                <a:solidFill>
                  <a:schemeClr val="bg1"/>
                </a:solidFill>
              </a:rPr>
              <a:t>… </a:t>
            </a:r>
            <a:r>
              <a:rPr lang="en-GB" sz="4000" b="1" dirty="0" err="1">
                <a:solidFill>
                  <a:schemeClr val="bg1"/>
                </a:solidFill>
              </a:rPr>
              <a:t>Où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sont</a:t>
            </a:r>
            <a:r>
              <a:rPr lang="en-GB" sz="4000" b="1" dirty="0">
                <a:solidFill>
                  <a:schemeClr val="bg1"/>
                </a:solidFill>
              </a:rPr>
              <a:t> les toilettes ?</a:t>
            </a:r>
          </a:p>
        </p:txBody>
      </p:sp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pic>
        <p:nvPicPr>
          <p:cNvPr id="7" name="Picture 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going to burst – where’s the toilet?</a:t>
            </a: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ity Center by Travel Aficionad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1"/>
            <a:ext cx="2749750" cy="5705473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500034" y="357166"/>
            <a:ext cx="2689872" cy="3318674"/>
          </a:xfrm>
          <a:prstGeom prst="rect">
            <a:avLst/>
          </a:prstGeom>
        </p:spPr>
      </p:pic>
      <p:pic>
        <p:nvPicPr>
          <p:cNvPr id="8" name="Picture 7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394250" y="928670"/>
            <a:ext cx="2749750" cy="570547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000232" y="3214686"/>
            <a:ext cx="4643470" cy="2214578"/>
          </a:xfrm>
          <a:prstGeom prst="wedgeRoundRectCallout">
            <a:avLst>
              <a:gd name="adj1" fmla="val 59447"/>
              <a:gd name="adj2" fmla="val -30244"/>
              <a:gd name="adj3" fmla="val 16667"/>
            </a:avLst>
          </a:prstGeom>
          <a:solidFill>
            <a:schemeClr val="accent2">
              <a:lumMod val="5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1"/>
                </a:solidFill>
              </a:rPr>
              <a:t>J’ai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bien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peur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qu’il</a:t>
            </a:r>
            <a:r>
              <a:rPr lang="en-GB" sz="4000" b="1" dirty="0">
                <a:solidFill>
                  <a:schemeClr val="bg1"/>
                </a:solidFill>
              </a:rPr>
              <a:t> </a:t>
            </a:r>
            <a:r>
              <a:rPr lang="en-GB" sz="4000" b="1" dirty="0" err="1">
                <a:solidFill>
                  <a:schemeClr val="bg1"/>
                </a:solidFill>
              </a:rPr>
              <a:t>n’y</a:t>
            </a:r>
            <a:r>
              <a:rPr lang="en-GB" sz="4000" b="1" dirty="0">
                <a:solidFill>
                  <a:schemeClr val="bg1"/>
                </a:solidFill>
              </a:rPr>
              <a:t> en </a:t>
            </a:r>
            <a:r>
              <a:rPr lang="en-GB" sz="4000" b="1" dirty="0" err="1">
                <a:solidFill>
                  <a:schemeClr val="bg1"/>
                </a:solidFill>
              </a:rPr>
              <a:t>ai</a:t>
            </a:r>
            <a:r>
              <a:rPr lang="en-GB" sz="4000" b="1">
                <a:solidFill>
                  <a:schemeClr val="bg1"/>
                </a:solidFill>
              </a:rPr>
              <a:t> pas </a:t>
            </a:r>
            <a:r>
              <a:rPr lang="en-GB" sz="4000" b="1" dirty="0" err="1">
                <a:solidFill>
                  <a:schemeClr val="bg1"/>
                </a:solidFill>
              </a:rPr>
              <a:t>dans</a:t>
            </a:r>
            <a:r>
              <a:rPr lang="en-GB" sz="4000" b="1" dirty="0">
                <a:solidFill>
                  <a:schemeClr val="bg1"/>
                </a:solidFill>
              </a:rPr>
              <a:t> les environs.</a:t>
            </a:r>
          </a:p>
        </p:txBody>
      </p:sp>
      <p:sp>
        <p:nvSpPr>
          <p:cNvPr id="10" name="Round Diagonal Corner Rectangle 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I’m afraid there isn’t one nearby.</a:t>
            </a:r>
          </a:p>
        </p:txBody>
      </p:sp>
      <p:pic>
        <p:nvPicPr>
          <p:cNvPr id="11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7" name="Picture 6" descr="angrypotatohead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571536" y="-857280"/>
            <a:ext cx="9995210" cy="7049986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29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156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1844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flecting cavern lake by cloudsoup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42918"/>
            <a:ext cx="3821557" cy="4714908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714744" y="1000108"/>
            <a:ext cx="5143536" cy="3786214"/>
          </a:xfrm>
          <a:prstGeom prst="wedgeRoundRectCallout">
            <a:avLst>
              <a:gd name="adj1" fmla="val -62470"/>
              <a:gd name="adj2" fmla="val 2781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 I am the angry potato-head. I have already taught you ten </a:t>
            </a:r>
            <a:r>
              <a:rPr lang="en-GB" sz="4000" b="1">
                <a:solidFill>
                  <a:schemeClr val="tx1"/>
                </a:solidFill>
              </a:rPr>
              <a:t>survival phrases. </a:t>
            </a:r>
            <a:r>
              <a:rPr lang="en-GB" sz="4000" b="1" dirty="0">
                <a:solidFill>
                  <a:schemeClr val="tx1"/>
                </a:solidFill>
              </a:rPr>
              <a:t>Here are some answers.</a:t>
            </a:r>
          </a:p>
        </p:txBody>
      </p:sp>
      <p:pic>
        <p:nvPicPr>
          <p:cNvPr id="7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8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City Center by Travel Aficionado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2" y="-24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angrypotatohead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571536" y="-857280"/>
            <a:ext cx="9995210" cy="70499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EC559F00-BA31-7ABD-3B7D-5FE6A8F4CDE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3CA40D3-3442-0657-063C-D51A2DDC5C0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Daydream Farm #1 by mindgutter."/>
          <p:cNvPicPr>
            <a:picLocks noChangeAspect="1" noChangeArrowheads="1"/>
          </p:cNvPicPr>
          <p:nvPr/>
        </p:nvPicPr>
        <p:blipFill>
          <a:blip r:embed="rId3" cstate="print"/>
          <a:srcRect l="4150" r="73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62066"/>
            <a:ext cx="2749750" cy="5705475"/>
          </a:xfrm>
          <a:prstGeom prst="rect">
            <a:avLst/>
          </a:prstGeom>
        </p:spPr>
      </p:pic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152549"/>
            <a:ext cx="2749750" cy="5705475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071802" y="1428736"/>
            <a:ext cx="5357850" cy="3357586"/>
          </a:xfrm>
          <a:prstGeom prst="wedgeRoundRectCallout">
            <a:avLst>
              <a:gd name="adj1" fmla="val -67861"/>
              <a:gd name="adj2" fmla="val 1553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Hello. I am the mildly angry carrot-face. I am going to teach you answers to the survival phrases.</a:t>
            </a:r>
          </a:p>
        </p:txBody>
      </p:sp>
      <p:pic>
        <p:nvPicPr>
          <p:cNvPr id="7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6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1785918" y="1214422"/>
            <a:ext cx="4500594" cy="3857652"/>
          </a:xfrm>
          <a:prstGeom prst="wedgeRoundRectCallout">
            <a:avLst>
              <a:gd name="adj1" fmla="val -37566"/>
              <a:gd name="adj2" fmla="val 70869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342943"/>
                </a:solidFill>
              </a:rPr>
              <a:t>Est</a:t>
            </a:r>
            <a:r>
              <a:rPr lang="fr-FR" sz="4000" b="1" dirty="0">
                <a:solidFill>
                  <a:srgbClr val="342943"/>
                </a:solidFill>
              </a:rPr>
              <a:t>-ce que vous avez vu passer des touristes ? Il me semble que j’ai perdu mon groupe</a:t>
            </a:r>
            <a:r>
              <a:rPr lang="en-GB" sz="4000" b="1" dirty="0">
                <a:solidFill>
                  <a:srgbClr val="342943"/>
                </a:solidFill>
              </a:rPr>
              <a:t>…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59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6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Have you seen any tourists passing by?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I seem to have lost my guided tour group…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36719" y="1357298"/>
            <a:ext cx="2651071" cy="5500726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1357299"/>
            <a:ext cx="2651071" cy="5500724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3071802" y="1928802"/>
            <a:ext cx="3214710" cy="1285884"/>
          </a:xfrm>
          <a:prstGeom prst="wedgeRoundRectCallout">
            <a:avLst>
              <a:gd name="adj1" fmla="val 58180"/>
              <a:gd name="adj2" fmla="val 85886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342943"/>
                </a:solidFill>
              </a:rPr>
              <a:t>Non, je ne les </a:t>
            </a:r>
            <a:r>
              <a:rPr lang="en-GB" sz="4000" b="1" dirty="0" err="1">
                <a:solidFill>
                  <a:srgbClr val="342943"/>
                </a:solidFill>
              </a:rPr>
              <a:t>ai</a:t>
            </a:r>
            <a:r>
              <a:rPr lang="en-GB" sz="4000" b="1" dirty="0">
                <a:solidFill>
                  <a:srgbClr val="342943"/>
                </a:solidFill>
              </a:rPr>
              <a:t> pas </a:t>
            </a:r>
            <a:r>
              <a:rPr lang="en-GB" sz="4000" b="1" dirty="0" err="1">
                <a:solidFill>
                  <a:srgbClr val="342943"/>
                </a:solidFill>
              </a:rPr>
              <a:t>vus</a:t>
            </a:r>
            <a:r>
              <a:rPr lang="en-GB" sz="4000" b="1" dirty="0">
                <a:solidFill>
                  <a:srgbClr val="342943"/>
                </a:solidFill>
              </a:rPr>
              <a:t>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1457" y="1357298"/>
            <a:ext cx="2651071" cy="5500726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haven’t seen them.</a:t>
            </a:r>
          </a:p>
        </p:txBody>
      </p:sp>
      <p:pic>
        <p:nvPicPr>
          <p:cNvPr id="9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6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1785918" y="1214422"/>
            <a:ext cx="4500594" cy="3857652"/>
          </a:xfrm>
          <a:prstGeom prst="wedgeRoundRectCallout">
            <a:avLst>
              <a:gd name="adj1" fmla="val -37566"/>
              <a:gd name="adj2" fmla="val 70869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342943"/>
                </a:solidFill>
              </a:rPr>
              <a:t>Est</a:t>
            </a:r>
            <a:r>
              <a:rPr lang="fr-FR" sz="4000" b="1" dirty="0">
                <a:solidFill>
                  <a:srgbClr val="342943"/>
                </a:solidFill>
              </a:rPr>
              <a:t>-ce que vous avez vu passer des touristes ? Il me semble que j’ai perdu mon groupe</a:t>
            </a:r>
            <a:r>
              <a:rPr lang="en-GB" sz="4000" b="1" dirty="0">
                <a:solidFill>
                  <a:srgbClr val="342943"/>
                </a:solidFill>
              </a:rPr>
              <a:t>…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59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6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Have you seen any tourists passing by?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I seem to have lost my guided tour group…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36719" y="1357298"/>
            <a:ext cx="2651071" cy="5500726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1357299"/>
            <a:ext cx="2651071" cy="5500724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6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500166" y="2285992"/>
            <a:ext cx="4714908" cy="1000132"/>
          </a:xfrm>
          <a:prstGeom prst="wedgeRoundRectCallout">
            <a:avLst>
              <a:gd name="adj1" fmla="val 55339"/>
              <a:gd name="adj2" fmla="val 81577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342943"/>
                </a:solidFill>
              </a:rPr>
              <a:t>Ils</a:t>
            </a:r>
            <a:r>
              <a:rPr lang="en-GB" sz="4000" b="1" dirty="0">
                <a:solidFill>
                  <a:srgbClr val="342943"/>
                </a:solidFill>
              </a:rPr>
              <a:t> </a:t>
            </a:r>
            <a:r>
              <a:rPr lang="en-GB" sz="4000" b="1" dirty="0" err="1">
                <a:solidFill>
                  <a:srgbClr val="342943"/>
                </a:solidFill>
              </a:rPr>
              <a:t>sont</a:t>
            </a:r>
            <a:r>
              <a:rPr lang="en-GB" sz="4000" b="1" dirty="0">
                <a:solidFill>
                  <a:srgbClr val="342943"/>
                </a:solidFill>
              </a:rPr>
              <a:t> </a:t>
            </a:r>
            <a:r>
              <a:rPr lang="en-GB" sz="4000" b="1" dirty="0" err="1">
                <a:solidFill>
                  <a:srgbClr val="342943"/>
                </a:solidFill>
              </a:rPr>
              <a:t>partis</a:t>
            </a:r>
            <a:r>
              <a:rPr lang="en-GB" sz="4000" b="1" dirty="0">
                <a:solidFill>
                  <a:srgbClr val="342943"/>
                </a:solidFill>
              </a:rPr>
              <a:t> par </a:t>
            </a:r>
            <a:r>
              <a:rPr lang="en-GB" sz="4000" b="1" dirty="0" err="1">
                <a:solidFill>
                  <a:srgbClr val="342943"/>
                </a:solidFill>
              </a:rPr>
              <a:t>là</a:t>
            </a:r>
            <a:r>
              <a:rPr lang="en-GB" sz="4000" b="1" dirty="0">
                <a:solidFill>
                  <a:srgbClr val="342943"/>
                </a:solidFill>
              </a:rPr>
              <a:t>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1457" y="1357274"/>
            <a:ext cx="2651071" cy="5500726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-24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They went that way.</a:t>
            </a:r>
          </a:p>
        </p:txBody>
      </p:sp>
      <p:pic>
        <p:nvPicPr>
          <p:cNvPr id="9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ounded Rectangular Callout 1"/>
          <p:cNvSpPr/>
          <p:nvPr/>
        </p:nvSpPr>
        <p:spPr>
          <a:xfrm>
            <a:off x="1785918" y="1214422"/>
            <a:ext cx="4500594" cy="3857652"/>
          </a:xfrm>
          <a:prstGeom prst="wedgeRoundRectCallout">
            <a:avLst>
              <a:gd name="adj1" fmla="val -37566"/>
              <a:gd name="adj2" fmla="val 70869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342943"/>
                </a:solidFill>
              </a:rPr>
              <a:t>Est</a:t>
            </a:r>
            <a:r>
              <a:rPr lang="fr-FR" sz="4000" b="1" dirty="0">
                <a:solidFill>
                  <a:srgbClr val="342943"/>
                </a:solidFill>
              </a:rPr>
              <a:t>-ce que vous avez vu passer des touristes ? Il me semble que j’ai perdu mon groupe</a:t>
            </a:r>
            <a:r>
              <a:rPr lang="en-GB" sz="4000" b="1" dirty="0">
                <a:solidFill>
                  <a:srgbClr val="342943"/>
                </a:solidFill>
              </a:rPr>
              <a:t>…</a:t>
            </a:r>
          </a:p>
        </p:txBody>
      </p:sp>
      <p:pic>
        <p:nvPicPr>
          <p:cNvPr id="4" name="Picture 3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59"/>
          </a:xfrm>
          <a:prstGeom prst="rect">
            <a:avLst/>
          </a:prstGeom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6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0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Have you seen any tourists passing by?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I seem to have lost my guided tour group…</a:t>
            </a:r>
          </a:p>
        </p:txBody>
      </p:sp>
      <p:pic>
        <p:nvPicPr>
          <p:cNvPr id="10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36719" y="1357298"/>
            <a:ext cx="2651071" cy="5500726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ttingham City Centre by Howard.Gee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1357299"/>
            <a:ext cx="2651071" cy="5500724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644540"/>
            <a:ext cx="2604593" cy="321346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571604" y="2143116"/>
            <a:ext cx="4714908" cy="1000132"/>
          </a:xfrm>
          <a:prstGeom prst="wedgeRoundRectCallout">
            <a:avLst>
              <a:gd name="adj1" fmla="val 54039"/>
              <a:gd name="adj2" fmla="val 100451"/>
              <a:gd name="adj3" fmla="val 16667"/>
            </a:avLst>
          </a:prstGeom>
          <a:solidFill>
            <a:schemeClr val="accent6"/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342943"/>
                </a:solidFill>
              </a:rPr>
              <a:t>J’en</a:t>
            </a:r>
            <a:r>
              <a:rPr lang="en-GB" sz="4000" b="1" dirty="0">
                <a:solidFill>
                  <a:srgbClr val="342943"/>
                </a:solidFill>
              </a:rPr>
              <a:t> </a:t>
            </a:r>
            <a:r>
              <a:rPr lang="en-GB" sz="4000" b="1" dirty="0" err="1">
                <a:solidFill>
                  <a:srgbClr val="342943"/>
                </a:solidFill>
              </a:rPr>
              <a:t>ai</a:t>
            </a:r>
            <a:r>
              <a:rPr lang="en-GB" sz="4000" b="1" dirty="0">
                <a:solidFill>
                  <a:srgbClr val="342943"/>
                </a:solidFill>
              </a:rPr>
              <a:t> </a:t>
            </a:r>
            <a:r>
              <a:rPr lang="en-GB" sz="4000" b="1" dirty="0" err="1">
                <a:solidFill>
                  <a:srgbClr val="342943"/>
                </a:solidFill>
              </a:rPr>
              <a:t>aucune</a:t>
            </a:r>
            <a:r>
              <a:rPr lang="en-GB" sz="4000" b="1" dirty="0">
                <a:solidFill>
                  <a:srgbClr val="342943"/>
                </a:solidFill>
              </a:rPr>
              <a:t> idée.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1357274"/>
            <a:ext cx="2651071" cy="5500726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no idea.</a:t>
            </a:r>
          </a:p>
        </p:txBody>
      </p:sp>
      <p:pic>
        <p:nvPicPr>
          <p:cNvPr id="9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7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E70CF0B-B5C3-4450-8D79-2B92F7E280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41EEE4-7715-4504-B6AC-8AD9B1DC4A0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84AA10-0EB3-4794-B50D-6810F69E933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414</Words>
  <Application>Microsoft Office PowerPoint</Application>
  <PresentationFormat>On-screen Show (4:3)</PresentationFormat>
  <Paragraphs>42</Paragraphs>
  <Slides>20</Slides>
  <Notes>0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10 Survival Phrases  Survival Answers 5/6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83</cp:revision>
  <dcterms:created xsi:type="dcterms:W3CDTF">2009-05-22T12:43:55Z</dcterms:created>
  <dcterms:modified xsi:type="dcterms:W3CDTF">2025-07-22T18:05:55Z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