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74" r:id="rId7"/>
    <p:sldId id="258" r:id="rId8"/>
    <p:sldId id="259" r:id="rId9"/>
    <p:sldId id="260" r:id="rId10"/>
    <p:sldId id="261" r:id="rId11"/>
    <p:sldId id="262" r:id="rId12"/>
    <p:sldId id="264" r:id="rId13"/>
    <p:sldId id="265" r:id="rId14"/>
    <p:sldId id="266" r:id="rId15"/>
    <p:sldId id="275" r:id="rId16"/>
    <p:sldId id="267" r:id="rId17"/>
    <p:sldId id="268" r:id="rId18"/>
    <p:sldId id="276" r:id="rId19"/>
    <p:sldId id="269" r:id="rId20"/>
    <p:sldId id="270" r:id="rId21"/>
    <p:sldId id="271" r:id="rId22"/>
    <p:sldId id="272" r:id="rId23"/>
    <p:sldId id="278" r:id="rId24"/>
    <p:sldId id="273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99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2" autoAdjust="0"/>
    <p:restoredTop sz="94626"/>
  </p:normalViewPr>
  <p:slideViewPr>
    <p:cSldViewPr>
      <p:cViewPr>
        <p:scale>
          <a:sx n="35" d="100"/>
          <a:sy n="35" d="100"/>
        </p:scale>
        <p:origin x="3384" y="20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28AC4-313E-4264-AE86-C0FA1E511DD2}" type="datetimeFigureOut">
              <a:rPr lang="en-GB" smtClean="0"/>
              <a:pPr/>
              <a:t>22/07/2025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E11D5-1C66-4E2F-AA03-0C3524AFACD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E11D5-1C66-4E2F-AA03-0C3524AFACD9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5" Type="http://schemas.openxmlformats.org/officeDocument/2006/relationships/image" Target="../media/image9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12" Type="http://schemas.openxmlformats.org/officeDocument/2006/relationships/image" Target="../media/image8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6.pn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5.png"/><Relationship Id="rId11" Type="http://schemas.openxmlformats.org/officeDocument/2006/relationships/image" Target="../media/image6.png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12" Type="http://schemas.openxmlformats.org/officeDocument/2006/relationships/image" Target="../media/image8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image" Target="../media/image22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5.pn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5.pn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5.png"/><Relationship Id="rId11" Type="http://schemas.openxmlformats.org/officeDocument/2006/relationships/image" Target="../media/image6.png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5.png"/><Relationship Id="rId11" Type="http://schemas.openxmlformats.org/officeDocument/2006/relationships/image" Target="../media/image6.png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microsoft.com/office/2007/relationships/media" Target="../media/media23.wav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microsoft.com/office/2007/relationships/hdphoto" Target="../media/hdphoto1.wdp"/><Relationship Id="rId2" Type="http://schemas.openxmlformats.org/officeDocument/2006/relationships/audio" Target="../media/media22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microsoft.com/office/2007/relationships/media" Target="../media/media22.wav"/><Relationship Id="rId6" Type="http://schemas.openxmlformats.org/officeDocument/2006/relationships/image" Target="../media/image2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audio" Target="../media/media23.wav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0.png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18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2060575"/>
          </a:xfrm>
        </p:spPr>
        <p:txBody>
          <a:bodyPr>
            <a:noAutofit/>
          </a:bodyPr>
          <a:lstStyle/>
          <a:p>
            <a:r>
              <a:rPr lang="en-GB" b="1" dirty="0"/>
              <a:t>When, when, when?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Days of the Week 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4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304800"/>
            <a:ext cx="2071688" cy="1671637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2" y="2640554"/>
            <a:ext cx="1957388" cy="2160046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6" name="Picture 15" descr="angryghostclou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304800"/>
            <a:ext cx="2071688" cy="167163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048000" y="381000"/>
            <a:ext cx="5943600" cy="990600"/>
          </a:xfrm>
          <a:prstGeom prst="wedgeRoundRectCallout">
            <a:avLst>
              <a:gd name="adj1" fmla="val -68314"/>
              <a:gd name="adj2" fmla="val -514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Non! </a:t>
            </a:r>
            <a:r>
              <a:rPr lang="en-GB" sz="4000" b="1" dirty="0" err="1">
                <a:solidFill>
                  <a:schemeClr val="tx1"/>
                </a:solidFill>
              </a:rPr>
              <a:t>Jeudi</a:t>
            </a:r>
            <a:r>
              <a:rPr lang="en-GB" sz="4000" b="1" dirty="0">
                <a:solidFill>
                  <a:schemeClr val="tx1"/>
                </a:solidFill>
              </a:rPr>
              <a:t> et </a:t>
            </a:r>
            <a:r>
              <a:rPr lang="en-GB" sz="4000" b="1" dirty="0" err="1">
                <a:solidFill>
                  <a:schemeClr val="tx1"/>
                </a:solidFill>
              </a:rPr>
              <a:t>vendredi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No! Thursday and Friday!</a:t>
            </a:r>
          </a:p>
        </p:txBody>
      </p:sp>
      <p:pic>
        <p:nvPicPr>
          <p:cNvPr id="18" name="FRVOFatDaysOfTheWeek_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3820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5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6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6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4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4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2" y="2640554"/>
            <a:ext cx="1957388" cy="2160046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304800"/>
            <a:ext cx="2071688" cy="1671638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Ahh</a:t>
            </a:r>
            <a:r>
              <a:rPr lang="en-GB" sz="3600" b="1" dirty="0">
                <a:solidFill>
                  <a:schemeClr val="tx1"/>
                </a:solidFill>
              </a:rPr>
              <a:t> whatever. I’m off.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1295400" y="381000"/>
            <a:ext cx="4648200" cy="1295400"/>
          </a:xfrm>
          <a:prstGeom prst="wedgeRoundRectCallout">
            <a:avLst>
              <a:gd name="adj1" fmla="val -25712"/>
              <a:gd name="adj2" fmla="val 146736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Ahh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peu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importe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J’y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vais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9" name="FRVOFatDaysOfTheWeek_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3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16 -0.00718 -0.01545 -0.01597 -0.025 -0.01945 C -0.03056 -0.02153 -0.04167 -0.025 -0.04167 -0.025 C -0.0658 -0.02338 -0.08091 -0.02384 -0.10209 -0.01667 C -0.11233 -0.00764 -0.11771 0.0037 -0.125 0.01666 C -0.12778 0.02801 -0.13282 0.03703 -0.1375 0.04722 C -0.1382 0.11018 -0.1382 0.17315 -0.13976 0.23611 C -0.13976 0.23981 -0.1408 0.2287 -0.14167 0.225 C -0.14236 0.22222 -0.14271 0.21921 -0.14375 0.21666 C -0.14497 0.21366 -0.1467 0.21111 -0.14792 0.20833 C -0.15261 0.17754 -0.1467 0.2081 -0.15417 0.18611 C -0.16094 0.1669 -0.16407 0.14815 -0.17292 0.13055 C -0.17795 0.1037 -0.19983 0.07477 -0.21875 0.06389 C -0.22344 0.06134 -0.22865 0.06041 -0.23334 0.05833 C -0.24618 0.06041 -0.25573 0.05926 -0.2625 0.075 C -0.26407 0.0787 -0.26511 0.08264 -0.26667 0.08611 C -0.26997 0.09375 -0.27709 0.10833 -0.27709 0.10833 C -0.27969 0.12199 -0.28629 0.13125 -0.28959 0.14444 C -0.29132 0.10486 -0.29167 0.05972 -0.32292 0.03889 C -0.3316 0.03287 -0.34306 0.02338 -0.35209 0.01944 C -0.35834 0.01666 -0.36459 0.01389 -0.37084 0.01111 C -0.37292 0.01018 -0.37709 0.00833 -0.37709 0.00833 C -0.38542 0.01018 -0.39393 0.01111 -0.40209 0.01389 C -0.40504 0.01481 -0.40747 0.01782 -0.41042 0.01944 C -0.42813 0.02893 -0.43039 0.03171 -0.44792 0.05 C -0.45486 0.05717 -0.45712 0.07291 -0.46042 0.08333 C -0.47136 0.11736 -0.45834 0.07477 -0.46875 0.10278 C -0.47813 0.12778 -0.48334 0.16134 -0.48334 0.18889 " pathEditMode="relative" ptsTypes="fffffffffffffffffffffffffff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16 -0.00718 -0.01545 -0.01597 -0.025 -0.01945 C -0.03056 -0.02153 -0.04167 -0.025 -0.04167 -0.025 C -0.0658 -0.02338 -0.08091 -0.02384 -0.10209 -0.01667 C -0.11233 -0.00764 -0.11771 0.0037 -0.125 0.01666 C -0.12778 0.02801 -0.13282 0.03703 -0.1375 0.04722 C -0.1382 0.11018 -0.1382 0.17315 -0.13976 0.23611 C -0.13976 0.23981 -0.1408 0.2287 -0.14167 0.225 C -0.14236 0.22222 -0.14271 0.21921 -0.14375 0.21666 C -0.14497 0.21366 -0.1467 0.21111 -0.14792 0.20833 C -0.15261 0.17754 -0.1467 0.2081 -0.15417 0.18611 C -0.16094 0.1669 -0.16407 0.14815 -0.17292 0.13055 C -0.17795 0.1037 -0.19983 0.07477 -0.21875 0.06389 C -0.22344 0.06134 -0.22865 0.06041 -0.23334 0.05833 C -0.24618 0.06041 -0.25573 0.05926 -0.2625 0.075 C -0.26407 0.0787 -0.26511 0.08264 -0.26667 0.08611 C -0.26997 0.09375 -0.27709 0.10833 -0.27709 0.10833 C -0.27969 0.12199 -0.28629 0.13125 -0.28959 0.14444 C -0.29132 0.10486 -0.29167 0.05972 -0.32292 0.03889 C -0.3316 0.03287 -0.34306 0.02338 -0.35209 0.01944 C -0.35834 0.01666 -0.36459 0.01389 -0.37084 0.01111 C -0.37292 0.01018 -0.37709 0.00833 -0.37709 0.00833 C -0.38542 0.01018 -0.39393 0.01111 -0.40209 0.01389 C -0.40504 0.01481 -0.40747 0.01782 -0.41042 0.01944 C -0.42813 0.02893 -0.43039 0.03171 -0.44792 0.05 C -0.45486 0.05717 -0.45712 0.07291 -0.46042 0.08333 C -0.47136 0.11736 -0.45834 0.07477 -0.46875 0.10278 C -0.47813 0.12778 -0.48334 0.16134 -0.48334 0.18889 " pathEditMode="relative" ptsTypes="fffffffffffffffffffffffffff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77556E-17 L -0.82083 -0.0277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00" y="-14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4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7"/>
          </a:xfrm>
          <a:prstGeom prst="rect">
            <a:avLst/>
          </a:prstGeom>
        </p:spPr>
      </p:pic>
      <p:pic>
        <p:nvPicPr>
          <p:cNvPr id="13" name="Picture 12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2" y="2640554"/>
            <a:ext cx="1957388" cy="2160046"/>
          </a:xfrm>
          <a:prstGeom prst="rect">
            <a:avLst/>
          </a:prstGeom>
        </p:spPr>
      </p:pic>
      <p:pic>
        <p:nvPicPr>
          <p:cNvPr id="14" name="Picture 13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5" name="Picture 14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114800" y="914400"/>
            <a:ext cx="3124200" cy="1066800"/>
          </a:xfrm>
          <a:prstGeom prst="wedgeRoundRectCallout">
            <a:avLst>
              <a:gd name="adj1" fmla="val 5366"/>
              <a:gd name="adj2" fmla="val 15073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Lundi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Monday!</a:t>
            </a:r>
          </a:p>
        </p:txBody>
      </p:sp>
      <p:pic>
        <p:nvPicPr>
          <p:cNvPr id="16" name="FRVOFatDaysOfTheWeek_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609600"/>
            <a:ext cx="1243013" cy="1002983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1"/>
            <a:ext cx="1398746" cy="2902266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3" name="Picture 12" descr="angrylight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4" name="Picture 13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What’s up?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477000" y="2438400"/>
            <a:ext cx="2438400" cy="1371600"/>
          </a:xfrm>
          <a:prstGeom prst="wedgeRoundRectCallout">
            <a:avLst>
              <a:gd name="adj1" fmla="val -35119"/>
              <a:gd name="adj2" fmla="val 74038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Quoi de </a:t>
            </a:r>
            <a:r>
              <a:rPr lang="en-GB" sz="4000" b="1" dirty="0" err="1">
                <a:solidFill>
                  <a:schemeClr val="tx1"/>
                </a:solidFill>
              </a:rPr>
              <a:t>neuf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7" name="FRVOFatDaysOfTheWeek_1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1"/>
            <a:ext cx="1833562" cy="2262186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know which days to exercise on.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381000" y="1524000"/>
            <a:ext cx="6096000" cy="1371600"/>
          </a:xfrm>
          <a:prstGeom prst="wedgeRoundRectCallout">
            <a:avLst>
              <a:gd name="adj1" fmla="val -15870"/>
              <a:gd name="adj2" fmla="val 99813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Je ne sais pas </a:t>
            </a:r>
            <a:r>
              <a:rPr lang="en-GB" sz="4000" b="1" dirty="0" err="1">
                <a:solidFill>
                  <a:schemeClr val="tx1"/>
                </a:solidFill>
              </a:rPr>
              <a:t>quel</a:t>
            </a:r>
            <a:r>
              <a:rPr lang="en-GB" sz="4000" b="1" dirty="0">
                <a:solidFill>
                  <a:schemeClr val="tx1"/>
                </a:solidFill>
              </a:rPr>
              <a:t> jour faire de </a:t>
            </a:r>
            <a:r>
              <a:rPr lang="en-GB" sz="4000" b="1" dirty="0" err="1">
                <a:solidFill>
                  <a:schemeClr val="tx1"/>
                </a:solidFill>
              </a:rPr>
              <a:t>l’exercice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20" name="FRVOFatDaysOfTheWeek_1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344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1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Saturday and Sunday!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3124200" y="609600"/>
            <a:ext cx="5334000" cy="990600"/>
          </a:xfrm>
          <a:prstGeom prst="wedgeRoundRectCallout">
            <a:avLst>
              <a:gd name="adj1" fmla="val 8250"/>
              <a:gd name="adj2" fmla="val 102495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                                     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Samedi</a:t>
            </a:r>
            <a:r>
              <a:rPr lang="en-GB" sz="4000" b="1" dirty="0">
                <a:solidFill>
                  <a:schemeClr val="tx1"/>
                </a:solidFill>
              </a:rPr>
              <a:t> et </a:t>
            </a:r>
            <a:r>
              <a:rPr lang="en-GB" sz="4000" b="1" dirty="0" err="1">
                <a:solidFill>
                  <a:schemeClr val="tx1"/>
                </a:solidFill>
              </a:rPr>
              <a:t>dimanche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20" name="FRVOFatDaysOfTheWeek_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3820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1"/>
            <a:ext cx="1398746" cy="2902266"/>
          </a:xfrm>
          <a:prstGeom prst="rect">
            <a:avLst/>
          </a:prstGeom>
        </p:spPr>
      </p:pic>
      <p:pic>
        <p:nvPicPr>
          <p:cNvPr id="18" name="Picture 17" descr="angrycarrotfac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To lose weight?! Are you out of your mind?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85800" y="1752600"/>
            <a:ext cx="5334000" cy="1295400"/>
          </a:xfrm>
          <a:prstGeom prst="wedgeRoundRectCallout">
            <a:avLst>
              <a:gd name="adj1" fmla="val 42178"/>
              <a:gd name="adj2" fmla="val 13366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                                     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Pour </a:t>
            </a:r>
            <a:r>
              <a:rPr lang="en-GB" sz="4000" b="1" dirty="0" err="1">
                <a:solidFill>
                  <a:schemeClr val="tx1"/>
                </a:solidFill>
              </a:rPr>
              <a:t>perdre</a:t>
            </a:r>
            <a:r>
              <a:rPr lang="en-GB" sz="4000" b="1" dirty="0">
                <a:solidFill>
                  <a:schemeClr val="tx1"/>
                </a:solidFill>
              </a:rPr>
              <a:t> du </a:t>
            </a:r>
            <a:r>
              <a:rPr lang="en-GB" sz="4000" b="1" dirty="0" err="1">
                <a:solidFill>
                  <a:schemeClr val="tx1"/>
                </a:solidFill>
              </a:rPr>
              <a:t>poids</a:t>
            </a:r>
            <a:r>
              <a:rPr lang="en-GB" sz="4000" b="1" dirty="0">
                <a:solidFill>
                  <a:schemeClr val="tx1"/>
                </a:solidFill>
              </a:rPr>
              <a:t>?!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as </a:t>
            </a:r>
            <a:r>
              <a:rPr lang="en-GB" sz="4000" b="1" dirty="0" err="1">
                <a:solidFill>
                  <a:schemeClr val="tx1"/>
                </a:solidFill>
              </a:rPr>
              <a:t>perdu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tête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20" name="FRVOFatDaysOfTheWeek_1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1"/>
            <a:ext cx="1398746" cy="2902266"/>
          </a:xfrm>
          <a:prstGeom prst="rect">
            <a:avLst/>
          </a:prstGeom>
        </p:spPr>
      </p:pic>
      <p:pic>
        <p:nvPicPr>
          <p:cNvPr id="18" name="Picture 17" descr="angrycarrotfac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867400"/>
            <a:ext cx="9144000" cy="990601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You are a potato. You should be fat.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Who wants a thin potato?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914400" y="228600"/>
            <a:ext cx="5791200" cy="2590800"/>
          </a:xfrm>
          <a:prstGeom prst="wedgeRoundRectCallout">
            <a:avLst>
              <a:gd name="adj1" fmla="val 29791"/>
              <a:gd name="adj2" fmla="val 7866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pomme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terre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devrais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être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gros</a:t>
            </a:r>
            <a:r>
              <a:rPr lang="en-GB" sz="4000" b="1" dirty="0">
                <a:solidFill>
                  <a:schemeClr val="tx1"/>
                </a:solidFill>
              </a:rPr>
              <a:t>. Qui </a:t>
            </a:r>
            <a:r>
              <a:rPr lang="en-GB" sz="4000" b="1" dirty="0" err="1">
                <a:solidFill>
                  <a:schemeClr val="tx1"/>
                </a:solidFill>
              </a:rPr>
              <a:t>veux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d’une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pomme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terre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maigre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20" name="FRVOFatDaysOfTheWeek_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3820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1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1"/>
            <a:ext cx="1833562" cy="2262186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Yeah, you are right! 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295400" y="1676400"/>
            <a:ext cx="5334000" cy="990600"/>
          </a:xfrm>
          <a:prstGeom prst="wedgeRoundRectCallout">
            <a:avLst>
              <a:gd name="adj1" fmla="val -18611"/>
              <a:gd name="adj2" fmla="val 141353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                                     </a:t>
            </a: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Oui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as raison!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20" name="FRVOFatDaysOfTheWeek_1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582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1"/>
            <a:ext cx="1833562" cy="2262186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pic>
        <p:nvPicPr>
          <p:cNvPr id="19" name="Picture 18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0654" y="2971800"/>
            <a:ext cx="1398746" cy="290226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43600"/>
            <a:ext cx="9144000" cy="914401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wasted time, I am going to eat.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219200" y="1219200"/>
            <a:ext cx="5334000" cy="1447800"/>
          </a:xfrm>
          <a:prstGeom prst="wedgeRoundRectCallout">
            <a:avLst>
              <a:gd name="adj1" fmla="val -22718"/>
              <a:gd name="adj2" fmla="val 10032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                                     </a:t>
            </a: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J’ai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perdu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mon</a:t>
            </a:r>
            <a:r>
              <a:rPr lang="en-GB" sz="4000" b="1" dirty="0">
                <a:solidFill>
                  <a:schemeClr val="tx1"/>
                </a:solidFill>
              </a:rPr>
              <a:t> temps, je </a:t>
            </a:r>
            <a:r>
              <a:rPr lang="en-GB" sz="4000" b="1" dirty="0" err="1">
                <a:solidFill>
                  <a:schemeClr val="tx1"/>
                </a:solidFill>
              </a:rPr>
              <a:t>vais</a:t>
            </a:r>
            <a:r>
              <a:rPr lang="en-GB" sz="4000" b="1" dirty="0">
                <a:solidFill>
                  <a:schemeClr val="tx1"/>
                </a:solidFill>
              </a:rPr>
              <a:t> manger.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21" name="FRVOFatDaysOfTheWeek_1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7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35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465 -0.02199 0.00747 -0.01134 0.05625 -0.00833 C 0.0717 0.00556 0.05278 -0.01227 0.06875 0.00556 C 0.07587 0.01343 0.07587 0.00949 0.08333 0.01945 C 0.09722 0.03797 0.07708 0.01852 0.09375 0.03334 C 0.09514 0.03611 0.09566 0.04051 0.09792 0.04167 C 0.10347 0.04468 0.10642 0.03357 0.10833 0.03056 C 0.11719 0.01644 0.13247 0.01019 0.14375 0 C 0.16111 0.00093 0.17865 -0.00139 0.19583 0.00278 C 0.19705 0.00301 0.20851 0.02523 0.2125 0.03056 C 0.22101 0.02292 0.22986 0.01273 0.23958 0.00834 C 0.24427 -0.00115 0.2566 -0.01759 0.26458 -0.02222 C 0.26858 -0.02453 0.27708 -0.02777 0.27708 -0.02777 C 0.28194 -0.02569 0.28698 -0.02453 0.29167 -0.02222 C 0.31146 -0.01227 0.32865 0.00973 0.34583 0.025 C 0.36007 0.01875 0.36094 0.00533 0.37292 0 C 0.38108 -0.0081 0.38837 -0.0125 0.39792 -0.01666 C 0.40486 -0.01574 0.4125 -0.01805 0.41875 -0.01389 C 0.4401 0.00023 0.44531 0.03959 0.46875 0.05 C 0.47153 0.04723 0.47483 0.04514 0.47708 0.04167 C 0.48924 0.02315 0.47691 0.03056 0.48958 0.025 C 0.50417 0.00556 0.52344 0.00093 0.54167 -0.01111 C 0.55469 -0.01967 0.56927 -0.02592 0.58333 -0.03055 C 0.61753 -0.02777 0.62396 -0.03564 0.64167 0 C 0.65122 -0.00416 0.65226 -0.01365 0.66042 -0.02222 C 0.66354 -0.02546 0.66736 -0.02777 0.67083 -0.03055 C 0.6809 -0.04838 0.67222 -0.03703 0.6875 -0.04722 C 0.70104 -0.05625 0.71597 -0.06852 0.73125 -0.07222 C 0.74635 -0.07592 0.76181 -0.07639 0.77708 -0.08055 C 0.79444 -0.07963 0.81181 -0.08009 0.82917 -0.07777 C 0.8375 -0.07662 0.85139 -0.06157 0.85833 -0.05555 C 0.87882 -0.01458 0.91649 -0.08611 0.94792 -0.09444 C 0.97639 -0.09282 0.99045 -0.10301 1.00625 -0.07777 C 1.01076 -0.0706 1.01042 -0.07222 1.01042 -0.06666 " pathEditMode="relative" ptsTypes="fffffffffffffffffffffffffffffffff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465 -0.02199 0.00747 -0.01134 0.05625 -0.00833 C 0.0717 0.00556 0.05278 -0.01227 0.06875 0.00556 C 0.07587 0.01343 0.07587 0.00949 0.08333 0.01945 C 0.09722 0.03797 0.07708 0.01852 0.09375 0.03334 C 0.09514 0.03611 0.09566 0.04051 0.09792 0.04167 C 0.10347 0.04468 0.10642 0.03357 0.10833 0.03056 C 0.11719 0.01644 0.13247 0.01019 0.14375 0 C 0.16111 0.00093 0.17865 -0.00139 0.19583 0.00278 C 0.19705 0.00301 0.20851 0.02523 0.2125 0.03056 C 0.22101 0.02292 0.22986 0.01273 0.23958 0.00834 C 0.24427 -0.00115 0.2566 -0.01759 0.26458 -0.02222 C 0.26858 -0.02453 0.27708 -0.02777 0.27708 -0.02777 C 0.28194 -0.02569 0.28698 -0.02453 0.29167 -0.02222 C 0.31146 -0.01227 0.32865 0.00973 0.34583 0.025 C 0.36007 0.01875 0.36094 0.00533 0.37292 0 C 0.38108 -0.0081 0.38837 -0.0125 0.39792 -0.01666 C 0.40486 -0.01574 0.4125 -0.01805 0.41875 -0.01389 C 0.4401 0.00023 0.44531 0.03959 0.46875 0.05 C 0.47153 0.04723 0.47483 0.04514 0.47708 0.04167 C 0.48924 0.02315 0.47691 0.03056 0.48958 0.025 C 0.50417 0.00556 0.52344 0.00093 0.54167 -0.01111 C 0.55469 -0.01967 0.56927 -0.02592 0.58333 -0.03055 C 0.61753 -0.02777 0.62396 -0.03564 0.64167 0 C 0.65122 -0.00416 0.65226 -0.01365 0.66042 -0.02222 C 0.66354 -0.02546 0.66736 -0.02777 0.67083 -0.03055 C 0.6809 -0.04838 0.67222 -0.03703 0.6875 -0.04722 C 0.70104 -0.05625 0.71597 -0.06852 0.73125 -0.07222 C 0.74635 -0.07592 0.76181 -0.07639 0.77708 -0.08055 C 0.79444 -0.07963 0.81181 -0.08009 0.82917 -0.07777 C 0.8375 -0.07662 0.85139 -0.06157 0.85833 -0.05555 C 0.87882 -0.01458 0.91649 -0.08611 0.94792 -0.09444 C 0.97639 -0.09282 0.99045 -0.10301 1.00625 -0.07777 C 1.01076 -0.0706 1.01042 -0.07222 1.01042 -0.06666 " pathEditMode="relative" ptsTypes="fffffffffffffffffffffffffffffffffA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465 -0.02199 0.00747 -0.01134 0.05625 -0.00833 C 0.0717 0.00556 0.05278 -0.01227 0.06875 0.00556 C 0.07587 0.01343 0.07587 0.00949 0.08333 0.01945 C 0.09722 0.03797 0.07708 0.01852 0.09375 0.03334 C 0.09514 0.03611 0.09566 0.04051 0.09792 0.04167 C 0.10347 0.04468 0.10642 0.03357 0.10833 0.03056 C 0.11719 0.01644 0.13247 0.01019 0.14375 0 C 0.16111 0.00093 0.17865 -0.00139 0.19583 0.00278 C 0.19705 0.00301 0.20851 0.02523 0.2125 0.03056 C 0.22101 0.02292 0.22986 0.01273 0.23958 0.00834 C 0.24427 -0.00115 0.2566 -0.01759 0.26458 -0.02222 C 0.26858 -0.02453 0.27708 -0.02777 0.27708 -0.02777 C 0.28194 -0.02569 0.28698 -0.02453 0.29167 -0.02222 C 0.31146 -0.01227 0.32865 0.00973 0.34583 0.025 C 0.36007 0.01875 0.36094 0.00533 0.37292 0 C 0.38108 -0.0081 0.38837 -0.0125 0.39792 -0.01666 C 0.40486 -0.01574 0.4125 -0.01805 0.41875 -0.01389 C 0.4401 0.00023 0.44531 0.03959 0.46875 0.05 C 0.47153 0.04723 0.47483 0.04514 0.47708 0.04167 C 0.48924 0.02315 0.47691 0.03056 0.48958 0.025 C 0.50417 0.00556 0.52344 0.00093 0.54167 -0.01111 C 0.55469 -0.01967 0.56927 -0.02592 0.58333 -0.03055 C 0.61753 -0.02777 0.62396 -0.03564 0.64167 0 C 0.65122 -0.00416 0.65226 -0.01365 0.66042 -0.02222 C 0.66354 -0.02546 0.66736 -0.02777 0.67083 -0.03055 C 0.6809 -0.04838 0.67222 -0.03703 0.6875 -0.04722 C 0.70104 -0.05625 0.71597 -0.06852 0.73125 -0.07222 C 0.74635 -0.07592 0.76181 -0.07639 0.77708 -0.08055 C 0.79444 -0.07963 0.81181 -0.08009 0.82917 -0.07777 C 0.8375 -0.07662 0.85139 -0.06157 0.85833 -0.05555 C 0.87882 -0.01458 0.91649 -0.08611 0.94792 -0.09444 C 0.97639 -0.09282 0.99045 -0.10301 1.00625 -0.07777 C 1.01076 -0.0706 1.01042 -0.07222 1.01042 -0.06666 " pathEditMode="relative" ptsTypes="fffffffffffffffffffffffffffffffff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4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1" cy="2115305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6" name="Picture 15" descr="angrylight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219200" y="304800"/>
            <a:ext cx="4876800" cy="1295400"/>
          </a:xfrm>
          <a:prstGeom prst="wedgeRoundRectCallout">
            <a:avLst>
              <a:gd name="adj1" fmla="val -28292"/>
              <a:gd name="adj2" fmla="val 11544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trop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gros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n’est-ce</a:t>
            </a:r>
            <a:r>
              <a:rPr lang="en-GB" sz="4000" b="1" dirty="0">
                <a:solidFill>
                  <a:schemeClr val="tx1"/>
                </a:solidFill>
              </a:rPr>
              <a:t> pas?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too fat, aren’t I? </a:t>
            </a:r>
          </a:p>
        </p:txBody>
      </p:sp>
      <p:pic>
        <p:nvPicPr>
          <p:cNvPr id="12" name="FRVOFatDaysOfTheWeek_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8"/>
          </a:xfrm>
          <a:prstGeom prst="rect">
            <a:avLst/>
          </a:prstGeom>
        </p:spPr>
      </p:pic>
      <p:pic>
        <p:nvPicPr>
          <p:cNvPr id="17" name="Picture 16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Tuesday and Wednesday!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219200" y="4038600"/>
            <a:ext cx="4724400" cy="1066800"/>
          </a:xfrm>
          <a:prstGeom prst="wedgeRoundRectCallout">
            <a:avLst>
              <a:gd name="adj1" fmla="val 5066"/>
              <a:gd name="adj2" fmla="val -151215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                                     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Mardi et </a:t>
            </a:r>
            <a:r>
              <a:rPr lang="en-GB" sz="4000" b="1" dirty="0" err="1">
                <a:solidFill>
                  <a:schemeClr val="tx1"/>
                </a:solidFill>
              </a:rPr>
              <a:t>mercredi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8" name="FRVOFatDaysOfTheWeek_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 living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t="71938"/>
          <a:stretch>
            <a:fillRect/>
          </a:stretch>
        </p:blipFill>
        <p:spPr>
          <a:xfrm>
            <a:off x="0" y="5181600"/>
            <a:ext cx="9144000" cy="1676400"/>
          </a:xfrm>
          <a:prstGeom prst="rect">
            <a:avLst/>
          </a:prstGeom>
        </p:spPr>
      </p:pic>
      <p:pic>
        <p:nvPicPr>
          <p:cNvPr id="4" name="Picture 3" descr="angry living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400" cy="1470025"/>
          </a:xfrm>
        </p:spPr>
        <p:txBody>
          <a:bodyPr>
            <a:normAutofit/>
          </a:bodyPr>
          <a:lstStyle/>
          <a:p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Vocabulary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447800"/>
            <a:ext cx="8686800" cy="5029200"/>
          </a:xfrm>
        </p:spPr>
        <p:txBody>
          <a:bodyPr>
            <a:noAutofit/>
          </a:bodyPr>
          <a:lstStyle/>
          <a:p>
            <a:pPr marL="514350" indent="-514350" algn="l">
              <a:spcBef>
                <a:spcPts val="0"/>
              </a:spcBef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Monday		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Lundi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Tuesday		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Mardi</a:t>
            </a:r>
          </a:p>
          <a:p>
            <a:pPr marL="514350" indent="-514350" algn="l">
              <a:spcBef>
                <a:spcPts val="0"/>
              </a:spcBef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Wednesday		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Mercredi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Thursday		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Jeudi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Friday			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Vendredi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Saturday		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Samedi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Sunday	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Dimanche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l">
              <a:spcBef>
                <a:spcPts val="0"/>
              </a:spcBef>
            </a:pPr>
            <a:endParaRPr lang="en-GB" sz="4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FRVOFatDaysOfTheWeek_2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058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 living.bmp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rcRect t="71938"/>
          <a:stretch>
            <a:fillRect/>
          </a:stretch>
        </p:blipFill>
        <p:spPr>
          <a:xfrm>
            <a:off x="0" y="5181600"/>
            <a:ext cx="9144000" cy="1676400"/>
          </a:xfrm>
          <a:prstGeom prst="rect">
            <a:avLst/>
          </a:prstGeom>
        </p:spPr>
      </p:pic>
      <p:pic>
        <p:nvPicPr>
          <p:cNvPr id="25" name="Picture 24" descr="angry living.bmp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7BF1C496-64F9-B1E3-A225-F051210FBD5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1070E7C-C075-B192-E9C7-822799138A1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4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0923" y="1"/>
            <a:ext cx="2833076" cy="2286000"/>
          </a:xfrm>
          <a:prstGeom prst="rect">
            <a:avLst/>
          </a:prstGeom>
        </p:spPr>
      </p:pic>
      <p:pic>
        <p:nvPicPr>
          <p:cNvPr id="11" name="Picture 10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0923" y="1"/>
            <a:ext cx="2833077" cy="2286000"/>
          </a:xfrm>
          <a:prstGeom prst="rect">
            <a:avLst/>
          </a:prstGeom>
        </p:spPr>
      </p:pic>
      <p:pic>
        <p:nvPicPr>
          <p:cNvPr id="14" name="Picture 13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5" name="Picture 14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Yeah, Definitely.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572000" y="2514600"/>
            <a:ext cx="4038600" cy="838200"/>
          </a:xfrm>
          <a:prstGeom prst="wedgeRoundRectCallout">
            <a:avLst>
              <a:gd name="adj1" fmla="val -5849"/>
              <a:gd name="adj2" fmla="val -12735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Oui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carrément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8" name="FRVOFatDaysOfTheWeek_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3820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17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3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77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602 C -0.12622 -0.01528 -0.25244 -0.02431 -0.33959 -0.01898 C -0.42674 -0.01366 -0.46875 0.02662 -0.52292 0.02615 C -0.57709 0.02569 -0.62084 -0.02385 -0.66459 -0.02223 C -0.70834 -0.02061 -0.7191 0.03703 -0.78542 0.03588 C -0.85157 0.03472 -1.1007 0.03102 -1.0625 -0.02871 C -1.02431 -0.08843 -0.79028 -0.20486 -0.55625 -0.32223 " pathEditMode="relative" rAng="0" ptsTypes="aaaaa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-13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602 C -0.12622 -0.01528 -0.25244 -0.02431 -0.33959 -0.01898 C -0.42674 -0.01366 -0.46875 0.02662 -0.52292 0.02615 C -0.57709 0.02569 -0.62084 -0.02385 -0.66459 -0.02223 C -0.70834 -0.02061 -0.7191 0.03703 -0.78542 0.03588 C -0.85157 0.03472 -1.1007 0.03102 -1.0625 -0.02871 C -1.02431 -0.08843 -0.79028 -0.20486 -0.55625 -0.32223 " pathEditMode="relative" rAng="0" ptsTypes="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-137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C -0.12621 -0.00903 -0.25243 -0.01783 -0.33958 -0.01273 C -0.42673 -0.00741 -0.46875 0.03217 -0.52291 0.03171 C -0.57708 0.03125 -0.62083 -0.01736 -0.66458 -0.01598 C -0.70833 -0.01436 -0.71892 0.04259 -0.78541 0.04143 C -0.85156 0.04027 -1.10069 0.03657 -1.0625 -0.02223 C -1.0243 -0.08102 -0.79027 -0.19584 -0.55625 -0.31111 " pathEditMode="relative" rAng="0" ptsTypes="aaaaa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-134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4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1" cy="2115305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6" name="Picture 15" descr="angrylight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828800" y="304800"/>
            <a:ext cx="5410200" cy="1295400"/>
          </a:xfrm>
          <a:prstGeom prst="wedgeRoundRectCallout">
            <a:avLst>
              <a:gd name="adj1" fmla="val -41017"/>
              <a:gd name="adj2" fmla="val 116912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Mh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quand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dois</a:t>
            </a:r>
            <a:r>
              <a:rPr lang="en-GB" sz="4000" b="1" dirty="0">
                <a:solidFill>
                  <a:schemeClr val="tx1"/>
                </a:solidFill>
              </a:rPr>
              <a:t>-je faire de </a:t>
            </a:r>
            <a:r>
              <a:rPr lang="en-GB" sz="4000" b="1" dirty="0" err="1">
                <a:solidFill>
                  <a:schemeClr val="tx1"/>
                </a:solidFill>
              </a:rPr>
              <a:t>l’exercice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Hmm, when should I exercise? </a:t>
            </a:r>
          </a:p>
        </p:txBody>
      </p:sp>
      <p:pic>
        <p:nvPicPr>
          <p:cNvPr id="17" name="FRVOFatDaysOfTheWeek_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344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2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7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4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21" name="Picture 20" descr="angrylight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048000" y="381000"/>
            <a:ext cx="5410200" cy="1295400"/>
          </a:xfrm>
          <a:prstGeom prst="wedgeRoundRectCallout">
            <a:avLst>
              <a:gd name="adj1" fmla="val 35555"/>
              <a:gd name="adj2" fmla="val 13750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Pourquoi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samedi</a:t>
            </a:r>
            <a:r>
              <a:rPr lang="en-GB" sz="4000" b="1" dirty="0">
                <a:solidFill>
                  <a:schemeClr val="tx1"/>
                </a:solidFill>
              </a:rPr>
              <a:t> et </a:t>
            </a:r>
            <a:r>
              <a:rPr lang="en-GB" sz="4000" b="1" dirty="0" err="1">
                <a:solidFill>
                  <a:schemeClr val="tx1"/>
                </a:solidFill>
              </a:rPr>
              <a:t>dimanche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about Saturday and Sunday?</a:t>
            </a:r>
          </a:p>
        </p:txBody>
      </p:sp>
      <p:pic>
        <p:nvPicPr>
          <p:cNvPr id="16" name="FRVOFatDaysOfTheWeek_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4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3"/>
            <a:ext cx="2152271" cy="1430277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5" name="Picture 14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6" name="Picture 15" descr="angrylight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505200" y="228600"/>
            <a:ext cx="5334000" cy="1295400"/>
          </a:xfrm>
          <a:prstGeom prst="wedgeRoundRectCallout">
            <a:avLst>
              <a:gd name="adj1" fmla="val -687"/>
              <a:gd name="adj2" fmla="val 168383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pense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lundi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mieux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think Monday is better.</a:t>
            </a:r>
          </a:p>
        </p:txBody>
      </p:sp>
      <p:pic>
        <p:nvPicPr>
          <p:cNvPr id="17" name="FRVOFatDaysOfTheWeek_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5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1"/>
            <a:ext cx="1537368" cy="2586593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6" name="Picture 15" descr="angryghostclou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228600"/>
            <a:ext cx="2071688" cy="1671638"/>
          </a:xfrm>
          <a:prstGeom prst="rect">
            <a:avLst/>
          </a:prstGeom>
        </p:spPr>
      </p:pic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Tuesday and Wednesday! They are brilliant!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57200" y="381000"/>
            <a:ext cx="6096000" cy="1295400"/>
          </a:xfrm>
          <a:prstGeom prst="wedgeRoundRectCallout">
            <a:avLst>
              <a:gd name="adj1" fmla="val -9723"/>
              <a:gd name="adj2" fmla="val 13456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Mardi et </a:t>
            </a:r>
            <a:r>
              <a:rPr lang="en-GB" sz="4000" b="1" dirty="0" err="1">
                <a:solidFill>
                  <a:schemeClr val="tx1"/>
                </a:solidFill>
              </a:rPr>
              <a:t>mercredi</a:t>
            </a:r>
            <a:r>
              <a:rPr lang="en-GB" sz="4000" b="1" dirty="0">
                <a:solidFill>
                  <a:schemeClr val="tx1"/>
                </a:solidFill>
              </a:rPr>
              <a:t>! Super!</a:t>
            </a:r>
          </a:p>
        </p:txBody>
      </p:sp>
      <p:pic>
        <p:nvPicPr>
          <p:cNvPr id="14" name="FRVOFatDaysOfTheWeek_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7630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4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228600"/>
            <a:ext cx="2071688" cy="1671637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2" y="2640554"/>
            <a:ext cx="1957388" cy="2160046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6" name="Picture 15" descr="angryghostclou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228600"/>
            <a:ext cx="2071688" cy="1671638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But not as good as Thursday and Friday.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304800" y="228600"/>
            <a:ext cx="5638800" cy="1676400"/>
          </a:xfrm>
          <a:prstGeom prst="wedgeRoundRectCallout">
            <a:avLst>
              <a:gd name="adj1" fmla="val 72751"/>
              <a:gd name="adj2" fmla="val 6618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aussi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bien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jeudi</a:t>
            </a:r>
            <a:r>
              <a:rPr lang="en-GB" sz="4000" b="1" dirty="0">
                <a:solidFill>
                  <a:schemeClr val="tx1"/>
                </a:solidFill>
              </a:rPr>
              <a:t> et </a:t>
            </a:r>
            <a:r>
              <a:rPr lang="en-GB" sz="4000" b="1" dirty="0" err="1">
                <a:solidFill>
                  <a:schemeClr val="tx1"/>
                </a:solidFill>
              </a:rPr>
              <a:t>vendredi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8" name="FRVOFatDaysOfTheWeek_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8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4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228600"/>
            <a:ext cx="2071688" cy="1671638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2" y="2640554"/>
            <a:ext cx="1957388" cy="2160046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1"/>
            <a:ext cx="1537368" cy="2586593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762000" y="533400"/>
            <a:ext cx="4343400" cy="1143000"/>
          </a:xfrm>
          <a:prstGeom prst="wedgeRoundRectCallout">
            <a:avLst>
              <a:gd name="adj1" fmla="val 17999"/>
              <a:gd name="adj2" fmla="val 89478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Mardi et </a:t>
            </a:r>
            <a:r>
              <a:rPr lang="en-GB" sz="4000" b="1" dirty="0" err="1">
                <a:solidFill>
                  <a:schemeClr val="tx1"/>
                </a:solidFill>
              </a:rPr>
              <a:t>mercredi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Tuesday and Wednesday!</a:t>
            </a:r>
          </a:p>
        </p:txBody>
      </p:sp>
      <p:pic>
        <p:nvPicPr>
          <p:cNvPr id="18" name="FRVOFatDaysOfTheWeek_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AE00C6-F56A-4E68-BD11-8471F95917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4A1D95-483A-4A61-A8F8-8D13D16EC5B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36619A-6AE4-46D3-8156-0EC3E20140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324</Words>
  <Application>Microsoft Office PowerPoint</Application>
  <PresentationFormat>On-screen Show (4:3)</PresentationFormat>
  <Paragraphs>62</Paragraphs>
  <Slides>22</Slides>
  <Notes>1</Notes>
  <HiddenSlides>0</HiddenSlides>
  <MMClips>23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When, when, when? - Days of the Week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Vocabulary</vt:lpstr>
      <vt:lpstr>Join us again!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Days of the Week</dc:title>
  <dc:creator/>
  <cp:lastModifiedBy>Bernardo Carvalho de Mello</cp:lastModifiedBy>
  <cp:revision>70</cp:revision>
  <dcterms:created xsi:type="dcterms:W3CDTF">2006-08-16T00:00:00Z</dcterms:created>
  <dcterms:modified xsi:type="dcterms:W3CDTF">2025-07-22T17:53:49Z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