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1" r:id="rId9"/>
    <p:sldId id="271" r:id="rId10"/>
    <p:sldId id="270" r:id="rId11"/>
    <p:sldId id="262" r:id="rId12"/>
    <p:sldId id="263" r:id="rId13"/>
    <p:sldId id="276" r:id="rId14"/>
    <p:sldId id="272" r:id="rId15"/>
    <p:sldId id="273" r:id="rId16"/>
    <p:sldId id="275" r:id="rId17"/>
    <p:sldId id="274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626"/>
  </p:normalViewPr>
  <p:slideViewPr>
    <p:cSldViewPr>
      <p:cViewPr varScale="1">
        <p:scale>
          <a:sx n="107" d="100"/>
          <a:sy n="107" d="100"/>
        </p:scale>
        <p:origin x="2216" y="8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493FA-2421-460A-BCEE-8EC439D0C47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4B266-16C1-4061-884B-5882C33EF7E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4B266-16C1-4061-884B-5882C33EF7EA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31BA7-1E3A-4C9E-B060-7DA914F3C8CC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48411-BA58-474C-A17A-C063D743489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audio7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5.png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audio" Target="../media/audio16.wav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audio" Target="../media/audio15.wav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microsoft.com/office/2007/relationships/hdphoto" Target="../media/hdphoto1.wdp"/><Relationship Id="rId5" Type="http://schemas.openxmlformats.org/officeDocument/2006/relationships/image" Target="../media/image3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About Time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With Ms Remotely Angry Lightening Bulb</a:t>
            </a:r>
          </a:p>
        </p:txBody>
      </p:sp>
      <p:pic>
        <p:nvPicPr>
          <p:cNvPr id="6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283676770_6b53f8b77f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239281" cy="6929462"/>
          </a:xfrm>
          <a:prstGeom prst="rect">
            <a:avLst/>
          </a:prstGeom>
        </p:spPr>
      </p:pic>
      <p:pic>
        <p:nvPicPr>
          <p:cNvPr id="9" name="Picture 8" descr="Untitled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71470" y="-71462"/>
            <a:ext cx="9429785" cy="7072314"/>
          </a:xfrm>
          <a:prstGeom prst="rect">
            <a:avLst/>
          </a:prstGeom>
        </p:spPr>
      </p:pic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3071810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5" name="Content Placeholder 4" descr="angrylightningbulb.bmp"/>
          <p:cNvPicPr>
            <a:picLocks noGrp="1" noChangeAspect="1"/>
          </p:cNvPicPr>
          <p:nvPr>
            <p:ph idx="1"/>
          </p:nvPr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86512" y="3071810"/>
            <a:ext cx="3771900" cy="4162425"/>
          </a:xfrm>
          <a:scene3d>
            <a:camera prst="orthographicFront">
              <a:rot lat="0" lon="10799999" rev="0"/>
            </a:camera>
            <a:lightRig rig="threePt" dir="t"/>
          </a:scene3d>
        </p:spPr>
      </p:pic>
      <p:sp>
        <p:nvSpPr>
          <p:cNvPr id="7" name="Rounded Rectangular Callout 6"/>
          <p:cNvSpPr/>
          <p:nvPr/>
        </p:nvSpPr>
        <p:spPr>
          <a:xfrm>
            <a:off x="2428860" y="0"/>
            <a:ext cx="6715140" cy="2571744"/>
          </a:xfrm>
          <a:prstGeom prst="wedgeRoundRectCallout">
            <a:avLst>
              <a:gd name="adj1" fmla="val 32374"/>
              <a:gd name="adj2" fmla="val 107013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Hello, I am Miss Remotely Angry Lightening Bulb. </a:t>
            </a:r>
          </a:p>
          <a:p>
            <a:pPr algn="ctr"/>
            <a:r>
              <a:rPr lang="en-GB" sz="4000" b="1" dirty="0"/>
              <a:t>I have already taught you the basic time skills.</a:t>
            </a:r>
          </a:p>
        </p:txBody>
      </p:sp>
      <p:pic>
        <p:nvPicPr>
          <p:cNvPr id="8" name="About Time - 2.wav">
            <a:hlinkClick r:id="" action="ppaction://media"/>
          </p:cNvPr>
          <p:cNvPicPr>
            <a:picLocks noRot="1" noChangeAspect="1"/>
          </p:cNvPicPr>
          <p:nvPr>
            <a:wavAudioFile r:embed="rId1" name="About Time - 2.wav"/>
          </p:nvPr>
        </p:nvPicPr>
        <p:blipFill>
          <a:blip r:embed="rId7" cstate="screen"/>
          <a:stretch>
            <a:fillRect/>
          </a:stretch>
        </p:blipFill>
        <p:spPr>
          <a:xfrm>
            <a:off x="428596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4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val 6"/>
          <p:cNvSpPr/>
          <p:nvPr/>
        </p:nvSpPr>
        <p:spPr>
          <a:xfrm rot="20431657">
            <a:off x="3500430" y="5214950"/>
            <a:ext cx="1357322" cy="16430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4" descr="angrylightningbulb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3174" y="4410111"/>
            <a:ext cx="3771900" cy="416242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8" name="Content Placeholder 4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60" y="4429132"/>
            <a:ext cx="3771900" cy="416242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" name="Picture 9" descr="Untitled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-71470" y="-71462"/>
            <a:ext cx="9429785" cy="7072314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786182" y="2143116"/>
            <a:ext cx="5357818" cy="2071678"/>
          </a:xfrm>
          <a:prstGeom prst="wedgeRoundRectCallout">
            <a:avLst>
              <a:gd name="adj1" fmla="val -30444"/>
              <a:gd name="adj2" fmla="val 126624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Now we will have a look at some more time telling.</a:t>
            </a:r>
          </a:p>
        </p:txBody>
      </p:sp>
      <p:pic>
        <p:nvPicPr>
          <p:cNvPr id="12" name="About Time - 3.wav">
            <a:hlinkClick r:id="" action="ppaction://media"/>
          </p:cNvPr>
          <p:cNvPicPr>
            <a:picLocks noRot="1" noChangeAspect="1"/>
          </p:cNvPicPr>
          <p:nvPr>
            <a:wavAudioFile r:embed="rId1" name="About Time - 3.wav"/>
          </p:nvPr>
        </p:nvPicPr>
        <p:blipFill>
          <a:blip r:embed="rId6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9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2100" y="3143248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9218" name="Picture 2" descr="Alarm Clock by DHDesign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1000100" y="285728"/>
            <a:ext cx="7929586" cy="2143140"/>
          </a:xfrm>
          <a:prstGeom prst="wedgeRoundRectCallout">
            <a:avLst>
              <a:gd name="adj1" fmla="val 31935"/>
              <a:gd name="adj2" fmla="val 99982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Unlike in English, ‘AM’ and ‘PM’ are not used.  Watch out for the indicator in the conversation…</a:t>
            </a:r>
          </a:p>
        </p:txBody>
      </p:sp>
      <p:pic>
        <p:nvPicPr>
          <p:cNvPr id="8" name="Picture 7" descr="angrylightningbulb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57884" y="2695575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5" name="Content Placeholder 4" descr="angrylightningbulb.bmp"/>
          <p:cNvPicPr>
            <a:picLocks noGrp="1" noChangeAspect="1"/>
          </p:cNvPicPr>
          <p:nvPr>
            <p:ph idx="1"/>
          </p:nvPr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72198" y="2695575"/>
            <a:ext cx="3771900" cy="4162425"/>
          </a:xfr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9" name="About Time - 4.wav">
            <a:hlinkClick r:id="" action="ppaction://media"/>
          </p:cNvPr>
          <p:cNvPicPr>
            <a:picLocks noRot="1" noChangeAspect="1"/>
          </p:cNvPicPr>
          <p:nvPr>
            <a:wavAudioFile r:embed="rId1" name="About Time - 4.wav"/>
          </p:nvPr>
        </p:nvPicPr>
        <p:blipFill>
          <a:blip r:embed="rId6" cstate="screen"/>
          <a:stretch>
            <a:fillRect/>
          </a:stretch>
        </p:blipFill>
        <p:spPr>
          <a:xfrm>
            <a:off x="28572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300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308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200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47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farm4.static.flickr.com/3184/3307512768_2d68e7ecb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6578" y="3571876"/>
            <a:ext cx="2643206" cy="2916873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7" name="Rounded Rectangular Callout 6"/>
          <p:cNvSpPr/>
          <p:nvPr/>
        </p:nvSpPr>
        <p:spPr>
          <a:xfrm>
            <a:off x="1000100" y="0"/>
            <a:ext cx="4786346" cy="2071678"/>
          </a:xfrm>
          <a:prstGeom prst="wedgeRoundRectCallout">
            <a:avLst>
              <a:gd name="adj1" fmla="val -14849"/>
              <a:gd name="adj2" fmla="val 78999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…</a:t>
            </a:r>
            <a:r>
              <a:rPr lang="en-GB" sz="4000" b="1" dirty="0" err="1"/>
              <a:t>Danke</a:t>
            </a:r>
            <a:r>
              <a:rPr lang="en-GB" sz="4000" b="1" dirty="0"/>
              <a:t> </a:t>
            </a:r>
            <a:r>
              <a:rPr lang="en-GB" sz="4000" b="1" dirty="0" err="1"/>
              <a:t>für</a:t>
            </a:r>
            <a:r>
              <a:rPr lang="en-GB" sz="4000" b="1" dirty="0"/>
              <a:t> das </a:t>
            </a:r>
            <a:r>
              <a:rPr lang="en-GB" sz="4000" b="1" dirty="0" err="1"/>
              <a:t>Frühstück</a:t>
            </a:r>
            <a:r>
              <a:rPr lang="en-GB" sz="4000" b="1" dirty="0"/>
              <a:t>. </a:t>
            </a:r>
            <a:r>
              <a:rPr lang="en-GB" sz="4000" b="1" dirty="0" err="1"/>
              <a:t>Bis</a:t>
            </a:r>
            <a:r>
              <a:rPr lang="en-GB" sz="4000" b="1" dirty="0"/>
              <a:t> </a:t>
            </a:r>
            <a:r>
              <a:rPr lang="en-GB" sz="4000" b="1" dirty="0" err="1"/>
              <a:t>heute</a:t>
            </a:r>
            <a:r>
              <a:rPr lang="en-GB" sz="4000" b="1" dirty="0"/>
              <a:t> </a:t>
            </a:r>
            <a:r>
              <a:rPr lang="en-GB" sz="4000" b="1" dirty="0" err="1"/>
              <a:t>Abend</a:t>
            </a:r>
            <a:r>
              <a:rPr lang="en-GB" sz="4000" b="1" dirty="0"/>
              <a:t> um 10 </a:t>
            </a:r>
            <a:r>
              <a:rPr lang="en-GB" sz="4000" b="1" dirty="0" err="1"/>
              <a:t>Uhr</a:t>
            </a:r>
            <a:r>
              <a:rPr lang="en-GB" sz="4000" b="1" dirty="0"/>
              <a:t>!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429256" y="2214554"/>
            <a:ext cx="1857388" cy="642942"/>
          </a:xfrm>
          <a:prstGeom prst="wedgeRoundRectCallout">
            <a:avLst>
              <a:gd name="adj1" fmla="val -42662"/>
              <a:gd name="adj2" fmla="val 124679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…</a:t>
            </a:r>
            <a:r>
              <a:rPr lang="en-GB" sz="4000" b="1" dirty="0" err="1"/>
              <a:t>urgh</a:t>
            </a:r>
            <a:endParaRPr lang="en-GB" sz="4000" b="1" dirty="0"/>
          </a:p>
        </p:txBody>
      </p:sp>
      <p:sp>
        <p:nvSpPr>
          <p:cNvPr id="10" name="Round Same Side Corner Rectangle 9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2800" b="1" dirty="0">
                <a:solidFill>
                  <a:sysClr val="windowText" lastClr="000000"/>
                </a:solidFill>
              </a:rPr>
              <a:t>-…Thanks for breakfast. I’ll see you at 10 o’clock tonight!</a:t>
            </a:r>
          </a:p>
          <a:p>
            <a:pPr algn="ctr"/>
            <a:r>
              <a:rPr lang="en-GB" sz="2800" b="1" dirty="0">
                <a:solidFill>
                  <a:sysClr val="windowText" lastClr="000000"/>
                </a:solidFill>
              </a:rPr>
              <a:t>-…</a:t>
            </a:r>
            <a:r>
              <a:rPr lang="en-GB" sz="2800" b="1" dirty="0" err="1">
                <a:solidFill>
                  <a:sysClr val="windowText" lastClr="000000"/>
                </a:solidFill>
              </a:rPr>
              <a:t>urgh</a:t>
            </a:r>
            <a:endParaRPr lang="en-GB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9" name="About Time - 5.wav">
            <a:hlinkClick r:id="" action="ppaction://media"/>
          </p:cNvPr>
          <p:cNvPicPr>
            <a:picLocks noRot="1" noChangeAspect="1"/>
          </p:cNvPicPr>
          <p:nvPr>
            <a:wavAudioFile r:embed="rId1" name="About Time - 5.wav"/>
          </p:nvPr>
        </p:nvPicPr>
        <p:blipFill>
          <a:blip r:embed="rId5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ed-In by Balakov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43042" y="193669"/>
            <a:ext cx="4857784" cy="6260031"/>
          </a:xfrm>
          <a:prstGeom prst="rect">
            <a:avLst/>
          </a:prstGeom>
          <a:noFill/>
        </p:spPr>
      </p:pic>
      <p:pic>
        <p:nvPicPr>
          <p:cNvPr id="7" name="Content Placeholder 4" descr="angrylightningbulb.bmp"/>
          <p:cNvPicPr>
            <a:picLocks noGrp="1" noChangeAspect="1"/>
          </p:cNvPicPr>
          <p:nvPr>
            <p:ph idx="1"/>
          </p:nvPr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159013">
            <a:off x="1547838" y="2218945"/>
            <a:ext cx="2159866" cy="2383489"/>
          </a:xfr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9" name="Picture 8" descr="lego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714480" y="3643314"/>
            <a:ext cx="4906060" cy="2800741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357158" y="4071942"/>
            <a:ext cx="5500726" cy="1571636"/>
          </a:xfrm>
          <a:prstGeom prst="wedgeRoundRectCallout">
            <a:avLst>
              <a:gd name="adj1" fmla="val 9313"/>
              <a:gd name="adj2" fmla="val -117183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Wann</a:t>
            </a:r>
            <a:r>
              <a:rPr lang="en-GB" sz="4000" b="1" dirty="0"/>
              <a:t> </a:t>
            </a:r>
            <a:r>
              <a:rPr lang="en-GB" sz="4000" b="1" dirty="0" err="1"/>
              <a:t>müssen</a:t>
            </a:r>
            <a:r>
              <a:rPr lang="en-GB" sz="4000" b="1" dirty="0"/>
              <a:t> </a:t>
            </a:r>
            <a:r>
              <a:rPr lang="en-GB" sz="4000" b="1" dirty="0" err="1"/>
              <a:t>wir</a:t>
            </a:r>
            <a:r>
              <a:rPr lang="en-GB" sz="4000" b="1" dirty="0"/>
              <a:t> </a:t>
            </a:r>
            <a:r>
              <a:rPr lang="en-GB" sz="4000" b="1" dirty="0" err="1"/>
              <a:t>heute</a:t>
            </a:r>
            <a:r>
              <a:rPr lang="en-GB" sz="4000" b="1" dirty="0"/>
              <a:t> </a:t>
            </a:r>
            <a:r>
              <a:rPr lang="en-GB" sz="4000" b="1" dirty="0" err="1"/>
              <a:t>Abend</a:t>
            </a:r>
            <a:r>
              <a:rPr lang="en-GB" sz="4000" b="1" dirty="0"/>
              <a:t> </a:t>
            </a:r>
            <a:r>
              <a:rPr lang="en-GB" sz="4000" b="1" dirty="0" err="1"/>
              <a:t>im</a:t>
            </a:r>
            <a:r>
              <a:rPr lang="en-GB" sz="4000" b="1" dirty="0"/>
              <a:t> Kino </a:t>
            </a:r>
            <a:r>
              <a:rPr lang="en-GB" sz="4000" b="1" dirty="0" err="1"/>
              <a:t>sein</a:t>
            </a:r>
            <a:r>
              <a:rPr lang="en-GB" sz="4000" b="1" dirty="0"/>
              <a:t>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500694" y="1500174"/>
            <a:ext cx="3357554" cy="1285884"/>
          </a:xfrm>
          <a:prstGeom prst="wedgeRoundRectCallout">
            <a:avLst>
              <a:gd name="adj1" fmla="val -50841"/>
              <a:gd name="adj2" fmla="val 69551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Um </a:t>
            </a:r>
            <a:r>
              <a:rPr lang="en-GB" sz="4000" b="1" dirty="0" err="1"/>
              <a:t>halb</a:t>
            </a:r>
            <a:r>
              <a:rPr lang="en-GB" sz="4000" b="1" dirty="0"/>
              <a:t> </a:t>
            </a:r>
            <a:r>
              <a:rPr lang="en-GB" sz="4000" b="1" dirty="0" err="1"/>
              <a:t>acht</a:t>
            </a:r>
            <a:r>
              <a:rPr lang="en-GB" sz="4000" b="1" dirty="0"/>
              <a:t>.</a:t>
            </a:r>
          </a:p>
        </p:txBody>
      </p:sp>
      <p:sp>
        <p:nvSpPr>
          <p:cNvPr id="8" name="Round Same Side Corner Rectangle 7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3100" b="1" dirty="0">
                <a:solidFill>
                  <a:schemeClr val="tx1"/>
                </a:solidFill>
              </a:rPr>
              <a:t>- What time do we have to be at the cinema tonight?</a:t>
            </a:r>
          </a:p>
          <a:p>
            <a:pPr algn="ctr"/>
            <a:r>
              <a:rPr lang="en-GB" sz="3100" b="1" dirty="0">
                <a:solidFill>
                  <a:schemeClr val="tx1"/>
                </a:solidFill>
              </a:rPr>
              <a:t>- At half past seven.</a:t>
            </a:r>
          </a:p>
        </p:txBody>
      </p:sp>
      <p:pic>
        <p:nvPicPr>
          <p:cNvPr id="10" name="About Time - 6.wav">
            <a:hlinkClick r:id="" action="ppaction://media"/>
          </p:cNvPr>
          <p:cNvPicPr>
            <a:picLocks noRot="1" noChangeAspect="1"/>
          </p:cNvPicPr>
          <p:nvPr>
            <a:wavAudioFile r:embed="rId1" name="About Time - 6.wav"/>
          </p:nvPr>
        </p:nvPicPr>
        <p:blipFill>
          <a:blip r:embed="rId6" cstate="screen"/>
          <a:stretch>
            <a:fillRect/>
          </a:stretch>
        </p:blipFill>
        <p:spPr>
          <a:xfrm>
            <a:off x="8572528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Alarm Clock by DHDesign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2100" y="3143248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9" name="Picture 8" descr="angrylightningbulb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3143248"/>
            <a:ext cx="3771900" cy="416242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4429124" y="285728"/>
            <a:ext cx="4500562" cy="2428868"/>
          </a:xfrm>
          <a:prstGeom prst="wedgeRoundRectCallout">
            <a:avLst>
              <a:gd name="adj1" fmla="val 19065"/>
              <a:gd name="adj2" fmla="val 103433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Alternatively, you can also use the 24-hour clock…</a:t>
            </a:r>
          </a:p>
        </p:txBody>
      </p:sp>
      <p:pic>
        <p:nvPicPr>
          <p:cNvPr id="8" name="About Time - 7.wav">
            <a:hlinkClick r:id="" action="ppaction://media"/>
          </p:cNvPr>
          <p:cNvPicPr>
            <a:picLocks noRot="1" noChangeAspect="1"/>
          </p:cNvPicPr>
          <p:nvPr>
            <a:wavAudioFile r:embed="rId2" name="About Time - 7.wav"/>
          </p:nvPr>
        </p:nvPicPr>
        <p:blipFill>
          <a:blip r:embed="rId7" cstate="screen"/>
          <a:stretch>
            <a:fillRect/>
          </a:stretch>
        </p:blipFill>
        <p:spPr>
          <a:xfrm>
            <a:off x="500034" y="6215082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5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8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2100" y="3143248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7" name="Rounded Rectangular Callout 6"/>
          <p:cNvSpPr/>
          <p:nvPr/>
        </p:nvSpPr>
        <p:spPr>
          <a:xfrm>
            <a:off x="5214942" y="1071546"/>
            <a:ext cx="3571900" cy="1285884"/>
          </a:xfrm>
          <a:prstGeom prst="wedgeRoundRectCallout">
            <a:avLst>
              <a:gd name="adj1" fmla="val -9597"/>
              <a:gd name="adj2" fmla="val 13258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For half past eight you say ‘</a:t>
            </a:r>
            <a:r>
              <a:rPr lang="en-GB" sz="2800" b="1" dirty="0" err="1"/>
              <a:t>halb</a:t>
            </a:r>
            <a:r>
              <a:rPr lang="en-GB" sz="2800" b="1" dirty="0"/>
              <a:t>’ and the NEXT hour!</a:t>
            </a:r>
          </a:p>
        </p:txBody>
      </p:sp>
      <p:pic>
        <p:nvPicPr>
          <p:cNvPr id="7170" name="Picture 2" descr="http://farm4.static.flickr.com/3309/3500989490_4465922b6b_b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-1" y="1"/>
            <a:ext cx="9144001" cy="6858000"/>
          </a:xfrm>
          <a:prstGeom prst="rect">
            <a:avLst/>
          </a:prstGeom>
          <a:noFill/>
        </p:spPr>
      </p:pic>
      <p:pic>
        <p:nvPicPr>
          <p:cNvPr id="5" name="Content Placeholder 4" descr="angrylightningbulb.bmp"/>
          <p:cNvPicPr>
            <a:picLocks noGrp="1" noChangeAspect="1"/>
          </p:cNvPicPr>
          <p:nvPr>
            <p:ph idx="1"/>
          </p:nvPr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526593">
            <a:off x="7355631" y="-917824"/>
            <a:ext cx="2854041" cy="3149535"/>
          </a:xfr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8" name="Rounded Rectangular Callout 7"/>
          <p:cNvSpPr/>
          <p:nvPr/>
        </p:nvSpPr>
        <p:spPr>
          <a:xfrm>
            <a:off x="2214546" y="285728"/>
            <a:ext cx="4572000" cy="2643206"/>
          </a:xfrm>
          <a:prstGeom prst="wedgeRoundRectCallout">
            <a:avLst>
              <a:gd name="adj1" fmla="val 49950"/>
              <a:gd name="adj2" fmla="val 71078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Fahr</a:t>
            </a:r>
            <a:r>
              <a:rPr lang="en-GB" sz="4000" b="1" dirty="0"/>
              <a:t> </a:t>
            </a:r>
            <a:r>
              <a:rPr lang="en-GB" sz="4000" b="1" dirty="0" err="1"/>
              <a:t>schneller</a:t>
            </a:r>
            <a:r>
              <a:rPr lang="en-GB" sz="4000" b="1" dirty="0"/>
              <a:t>! </a:t>
            </a:r>
          </a:p>
          <a:p>
            <a:pPr algn="ctr"/>
            <a:r>
              <a:rPr lang="en-GB" sz="4000" b="1" dirty="0"/>
              <a:t>‘Das </a:t>
            </a:r>
            <a:r>
              <a:rPr lang="en-GB" sz="4000" b="1" dirty="0" err="1"/>
              <a:t>Imperium</a:t>
            </a:r>
            <a:r>
              <a:rPr lang="en-GB" sz="4000" b="1" dirty="0"/>
              <a:t> </a:t>
            </a:r>
            <a:r>
              <a:rPr lang="en-GB" sz="4000" b="1" dirty="0" err="1"/>
              <a:t>schlägt</a:t>
            </a:r>
            <a:r>
              <a:rPr lang="en-GB" sz="4000" b="1" dirty="0"/>
              <a:t> </a:t>
            </a:r>
            <a:r>
              <a:rPr lang="en-GB" sz="4000" b="1" dirty="0" err="1"/>
              <a:t>zurück</a:t>
            </a:r>
            <a:r>
              <a:rPr lang="en-GB" sz="4000" b="1" dirty="0"/>
              <a:t>’ </a:t>
            </a:r>
          </a:p>
          <a:p>
            <a:pPr algn="ctr"/>
            <a:r>
              <a:rPr lang="en-GB" sz="4000" b="1" dirty="0" err="1"/>
              <a:t>beginnt</a:t>
            </a:r>
            <a:r>
              <a:rPr lang="en-GB" sz="4000" b="1" dirty="0"/>
              <a:t> um 20:15.</a:t>
            </a:r>
          </a:p>
        </p:txBody>
      </p:sp>
      <p:sp>
        <p:nvSpPr>
          <p:cNvPr id="9" name="Round Same Side Corner Rectangle 8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Speed up! ‘The empire strikes back’ starts at 20:15.</a:t>
            </a:r>
          </a:p>
        </p:txBody>
      </p:sp>
      <p:pic>
        <p:nvPicPr>
          <p:cNvPr id="10" name="About Time - 8.wav">
            <a:hlinkClick r:id="" action="ppaction://media"/>
          </p:cNvPr>
          <p:cNvPicPr>
            <a:picLocks noRot="1" noChangeAspect="1"/>
          </p:cNvPicPr>
          <p:nvPr>
            <a:wavAudioFile r:embed="rId1" name="About Time - 8.wav"/>
          </p:nvPr>
        </p:nvPicPr>
        <p:blipFill>
          <a:blip r:embed="rId7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locks in Candlelight by janusz l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0232" y="3552855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5" name="Content Placeholder 4" descr="angrylightningbulb.bmp"/>
          <p:cNvPicPr>
            <a:picLocks noGrp="1" noChangeAspect="1"/>
          </p:cNvPicPr>
          <p:nvPr>
            <p:ph idx="1"/>
          </p:nvPr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4546" y="3552855"/>
            <a:ext cx="3771900" cy="4162425"/>
          </a:xfr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8" name="About Time - 9.wav">
            <a:hlinkClick r:id="" action="ppaction://media"/>
          </p:cNvPr>
          <p:cNvPicPr>
            <a:picLocks noRot="1" noChangeAspect="1"/>
          </p:cNvPicPr>
          <p:nvPr>
            <a:wavAudioFile r:embed="rId1" name="About Time - 9.wav"/>
          </p:nvPr>
        </p:nvPicPr>
        <p:blipFill>
          <a:blip r:embed="rId6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0" y="285728"/>
            <a:ext cx="6929454" cy="2643206"/>
          </a:xfrm>
          <a:prstGeom prst="wedgeRoundRectCallout">
            <a:avLst>
              <a:gd name="adj1" fmla="val 15005"/>
              <a:gd name="adj2" fmla="val 104962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The further south in Germany you go, the more likely it is that you come across strange ways of giving the time… </a:t>
            </a: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1000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8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13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22" name="Picture 2" descr="http://farm4.static.flickr.com/3471/3317238713_a0b6064fa6_b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-71462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714348" y="2285992"/>
            <a:ext cx="4500594" cy="1143008"/>
          </a:xfrm>
          <a:prstGeom prst="wedgeRoundRectCallout">
            <a:avLst>
              <a:gd name="adj1" fmla="val 33213"/>
              <a:gd name="adj2" fmla="val 143001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Wieviel</a:t>
            </a:r>
            <a:r>
              <a:rPr lang="en-GB" sz="4000" b="1" dirty="0"/>
              <a:t> </a:t>
            </a:r>
            <a:r>
              <a:rPr lang="en-GB" sz="4000" b="1" dirty="0" err="1"/>
              <a:t>Uhr</a:t>
            </a:r>
            <a:r>
              <a:rPr lang="en-GB" sz="4000" b="1" dirty="0"/>
              <a:t> </a:t>
            </a:r>
            <a:r>
              <a:rPr lang="en-GB" sz="4000" b="1" dirty="0" err="1"/>
              <a:t>ist</a:t>
            </a:r>
            <a:r>
              <a:rPr lang="en-GB" sz="4000" b="1" dirty="0"/>
              <a:t> </a:t>
            </a:r>
            <a:r>
              <a:rPr lang="en-GB" sz="4000" b="1" dirty="0" err="1"/>
              <a:t>es</a:t>
            </a:r>
            <a:r>
              <a:rPr lang="en-GB" sz="4000" b="1" dirty="0"/>
              <a:t>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929322" y="2786058"/>
            <a:ext cx="2928958" cy="1500198"/>
          </a:xfrm>
          <a:prstGeom prst="wedgeRoundRectCallout">
            <a:avLst>
              <a:gd name="adj1" fmla="val 11118"/>
              <a:gd name="adj2" fmla="val 126709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Viertel</a:t>
            </a:r>
            <a:r>
              <a:rPr lang="en-GB" sz="4000" b="1" dirty="0"/>
              <a:t> elf! (10:15)</a:t>
            </a:r>
          </a:p>
        </p:txBody>
      </p:sp>
      <p:sp>
        <p:nvSpPr>
          <p:cNvPr id="9" name="Round Same Side Corner Rectangle 8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- What time is it?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-10:15!</a:t>
            </a:r>
          </a:p>
        </p:txBody>
      </p:sp>
      <p:pic>
        <p:nvPicPr>
          <p:cNvPr id="8" name="About Time - 10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About Time - 10.wav"/>
          </p:nvPr>
        </p:nvPicPr>
        <p:blipFill>
          <a:blip r:embed="rId4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7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22" name="Picture 2" descr="http://farm4.static.flickr.com/3471/3317238713_a0b6064fa6_b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-71462"/>
            <a:ext cx="9144000" cy="6858000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2500298" y="3214686"/>
            <a:ext cx="2428892" cy="714380"/>
          </a:xfrm>
          <a:prstGeom prst="wedgeRoundRectCallout">
            <a:avLst>
              <a:gd name="adj1" fmla="val 35054"/>
              <a:gd name="adj2" fmla="val 134445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285852" y="1643050"/>
            <a:ext cx="4357718" cy="1285884"/>
          </a:xfrm>
          <a:prstGeom prst="wedgeRoundRectCallout">
            <a:avLst>
              <a:gd name="adj1" fmla="val -28039"/>
              <a:gd name="adj2" fmla="val -137383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Er</a:t>
            </a:r>
            <a:r>
              <a:rPr lang="en-GB" sz="4000" b="1" dirty="0"/>
              <a:t> </a:t>
            </a:r>
            <a:r>
              <a:rPr lang="en-GB" sz="4000" b="1" dirty="0" err="1"/>
              <a:t>meint</a:t>
            </a:r>
            <a:r>
              <a:rPr lang="en-GB" sz="4000" b="1" dirty="0"/>
              <a:t>, </a:t>
            </a:r>
            <a:r>
              <a:rPr lang="en-GB" sz="4000" b="1" dirty="0" err="1"/>
              <a:t>es</a:t>
            </a:r>
            <a:r>
              <a:rPr lang="en-GB" sz="4000" b="1" dirty="0"/>
              <a:t> </a:t>
            </a:r>
            <a:r>
              <a:rPr lang="en-GB" sz="4000" b="1" dirty="0" err="1"/>
              <a:t>ist</a:t>
            </a:r>
            <a:r>
              <a:rPr lang="en-GB" sz="4000" b="1" dirty="0"/>
              <a:t> </a:t>
            </a:r>
            <a:r>
              <a:rPr lang="en-GB" sz="4000" b="1" dirty="0" err="1"/>
              <a:t>viertel</a:t>
            </a:r>
            <a:r>
              <a:rPr lang="en-GB" sz="4000" b="1" dirty="0"/>
              <a:t> </a:t>
            </a:r>
            <a:r>
              <a:rPr lang="en-GB" sz="4000" b="1" dirty="0" err="1"/>
              <a:t>nach</a:t>
            </a:r>
            <a:r>
              <a:rPr lang="en-GB" sz="4000" b="1" dirty="0"/>
              <a:t> </a:t>
            </a:r>
            <a:r>
              <a:rPr lang="en-GB" sz="4000" b="1" dirty="0" err="1"/>
              <a:t>zehn</a:t>
            </a:r>
            <a:r>
              <a:rPr lang="en-GB" sz="4000" b="1" dirty="0"/>
              <a:t>.</a:t>
            </a:r>
          </a:p>
        </p:txBody>
      </p:sp>
      <p:sp>
        <p:nvSpPr>
          <p:cNvPr id="9" name="Round Same Side Corner Rectangle 8"/>
          <p:cNvSpPr/>
          <p:nvPr/>
        </p:nvSpPr>
        <p:spPr>
          <a:xfrm>
            <a:off x="0" y="5929330"/>
            <a:ext cx="9144000" cy="928670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- ?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-He means it’s quarter past 10.</a:t>
            </a:r>
          </a:p>
        </p:txBody>
      </p:sp>
      <p:pic>
        <p:nvPicPr>
          <p:cNvPr id="10" name="About Time - 11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About Time - 11.wav"/>
          </p:nvPr>
        </p:nvPicPr>
        <p:blipFill>
          <a:blip r:embed="rId4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4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EGO 7166 Imperial Shuttle by Roo Reynolds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9303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357158" y="285728"/>
            <a:ext cx="8643966" cy="1571636"/>
          </a:xfrm>
          <a:prstGeom prst="wedgeRoundRectCallout">
            <a:avLst>
              <a:gd name="adj1" fmla="val 14229"/>
              <a:gd name="adj2" fmla="val 80682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Warum</a:t>
            </a:r>
            <a:r>
              <a:rPr lang="en-GB" sz="4000" b="1" dirty="0"/>
              <a:t> </a:t>
            </a:r>
            <a:r>
              <a:rPr lang="en-GB" sz="4000" b="1" dirty="0" err="1"/>
              <a:t>halten</a:t>
            </a:r>
            <a:r>
              <a:rPr lang="en-GB" sz="4000" b="1" dirty="0"/>
              <a:t> </a:t>
            </a:r>
            <a:r>
              <a:rPr lang="en-GB" sz="4000" b="1" dirty="0" err="1"/>
              <a:t>wir</a:t>
            </a:r>
            <a:r>
              <a:rPr lang="en-GB" sz="4000" b="1" dirty="0"/>
              <a:t> </a:t>
            </a:r>
            <a:r>
              <a:rPr lang="en-GB" sz="4000" b="1" dirty="0" err="1"/>
              <a:t>hier</a:t>
            </a:r>
            <a:r>
              <a:rPr lang="en-GB" sz="4000" b="1" dirty="0"/>
              <a:t>? </a:t>
            </a:r>
            <a:r>
              <a:rPr lang="en-GB" sz="4000" b="1" dirty="0" err="1"/>
              <a:t>Ich</a:t>
            </a:r>
            <a:r>
              <a:rPr lang="en-GB" sz="4000" b="1" dirty="0"/>
              <a:t> </a:t>
            </a:r>
            <a:r>
              <a:rPr lang="en-GB" sz="4000" b="1" dirty="0" err="1"/>
              <a:t>habe</a:t>
            </a:r>
            <a:r>
              <a:rPr lang="en-GB" sz="4000" b="1" dirty="0"/>
              <a:t> </a:t>
            </a:r>
            <a:r>
              <a:rPr lang="en-GB" sz="4000" b="1" dirty="0" err="1"/>
              <a:t>einen</a:t>
            </a:r>
            <a:r>
              <a:rPr lang="en-GB" sz="4000" b="1" dirty="0"/>
              <a:t> </a:t>
            </a:r>
            <a:r>
              <a:rPr lang="en-GB" sz="4000" b="1" dirty="0" err="1"/>
              <a:t>Geschäftstermin</a:t>
            </a:r>
            <a:r>
              <a:rPr lang="en-GB" sz="4000" b="1" dirty="0"/>
              <a:t> um </a:t>
            </a:r>
            <a:r>
              <a:rPr lang="en-GB" sz="4000" b="1" dirty="0" err="1"/>
              <a:t>zehn</a:t>
            </a:r>
            <a:r>
              <a:rPr lang="en-GB" sz="4000" b="1" dirty="0"/>
              <a:t> </a:t>
            </a:r>
            <a:r>
              <a:rPr lang="en-GB" sz="4000" b="1" dirty="0" err="1"/>
              <a:t>nach</a:t>
            </a:r>
            <a:r>
              <a:rPr lang="en-GB" sz="4000" b="1" dirty="0"/>
              <a:t> </a:t>
            </a:r>
            <a:r>
              <a:rPr lang="en-GB" sz="4000" b="1" dirty="0" err="1"/>
              <a:t>vier</a:t>
            </a:r>
            <a:r>
              <a:rPr lang="en-GB" sz="4000" b="1" dirty="0"/>
              <a:t>!</a:t>
            </a:r>
          </a:p>
        </p:txBody>
      </p:sp>
      <p:sp>
        <p:nvSpPr>
          <p:cNvPr id="9" name="Round Same Side Corner Rectangle 8"/>
          <p:cNvSpPr/>
          <p:nvPr/>
        </p:nvSpPr>
        <p:spPr>
          <a:xfrm>
            <a:off x="0" y="5786454"/>
            <a:ext cx="9144000" cy="1071546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Why do we stop here? 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I have a meeting at ten past four!</a:t>
            </a:r>
          </a:p>
        </p:txBody>
      </p:sp>
      <p:pic>
        <p:nvPicPr>
          <p:cNvPr id="6" name="About Time - 12.wav">
            <a:hlinkClick r:id="" action="ppaction://media"/>
          </p:cNvPr>
          <p:cNvPicPr>
            <a:picLocks noRot="1" noChangeAspect="1"/>
          </p:cNvPicPr>
          <p:nvPr>
            <a:wavAudioFile r:embed="rId1" name="About Time - 12.wav"/>
          </p:nvPr>
        </p:nvPicPr>
        <p:blipFill>
          <a:blip r:embed="rId4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LEGO 7166 Imperial Shuttle by Roo Reynolds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9303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142844" y="142876"/>
            <a:ext cx="4572032" cy="2285992"/>
          </a:xfrm>
          <a:prstGeom prst="wedgeRoundRectCallout">
            <a:avLst>
              <a:gd name="adj1" fmla="val 4054"/>
              <a:gd name="adj2" fmla="val 81766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600" b="1" dirty="0" err="1"/>
              <a:t>Ich</a:t>
            </a:r>
            <a:r>
              <a:rPr lang="en-GB" sz="3600" b="1" dirty="0"/>
              <a:t> muss mal </a:t>
            </a:r>
            <a:r>
              <a:rPr lang="en-GB" sz="3600" b="1" dirty="0" err="1"/>
              <a:t>meine</a:t>
            </a:r>
            <a:r>
              <a:rPr lang="en-GB" sz="3600" b="1" dirty="0"/>
              <a:t> </a:t>
            </a:r>
            <a:r>
              <a:rPr lang="en-GB" sz="3600" b="1" dirty="0" err="1"/>
              <a:t>Beine</a:t>
            </a:r>
            <a:r>
              <a:rPr lang="en-GB" sz="3600" b="1" dirty="0"/>
              <a:t> </a:t>
            </a:r>
            <a:r>
              <a:rPr lang="en-GB" sz="3600" b="1" dirty="0" err="1"/>
              <a:t>ausstrecken</a:t>
            </a:r>
            <a:r>
              <a:rPr lang="en-GB" sz="3600" b="1" dirty="0"/>
              <a:t>. Es </a:t>
            </a:r>
            <a:r>
              <a:rPr lang="en-GB" sz="3600" b="1" dirty="0" err="1"/>
              <a:t>ist</a:t>
            </a:r>
            <a:r>
              <a:rPr lang="en-GB" sz="3600" b="1" dirty="0"/>
              <a:t> </a:t>
            </a:r>
            <a:r>
              <a:rPr lang="en-GB" sz="3600" b="1" dirty="0" err="1"/>
              <a:t>doch</a:t>
            </a:r>
            <a:r>
              <a:rPr lang="en-GB" sz="3600" b="1" dirty="0"/>
              <a:t> </a:t>
            </a:r>
            <a:r>
              <a:rPr lang="en-GB" sz="3600" b="1" dirty="0" err="1"/>
              <a:t>erst</a:t>
            </a:r>
            <a:r>
              <a:rPr lang="en-GB" sz="3600" b="1" dirty="0"/>
              <a:t> </a:t>
            </a:r>
            <a:r>
              <a:rPr lang="en-GB" sz="3600" b="1" dirty="0" err="1"/>
              <a:t>dreiviertel</a:t>
            </a:r>
            <a:r>
              <a:rPr lang="en-GB" sz="3600" b="1" dirty="0"/>
              <a:t> </a:t>
            </a:r>
            <a:r>
              <a:rPr lang="en-GB" sz="3600" b="1" dirty="0" err="1"/>
              <a:t>vier</a:t>
            </a:r>
            <a:r>
              <a:rPr lang="en-GB" sz="3600" b="1" dirty="0"/>
              <a:t> (3:45).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6858016" y="857232"/>
            <a:ext cx="2071702" cy="857208"/>
          </a:xfrm>
          <a:prstGeom prst="wedgeRoundRectCallout">
            <a:avLst>
              <a:gd name="adj1" fmla="val 6856"/>
              <a:gd name="adj2" fmla="val 92151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Was?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000628" y="1000108"/>
            <a:ext cx="2071702" cy="857208"/>
          </a:xfrm>
          <a:prstGeom prst="wedgeRoundRectCallout">
            <a:avLst>
              <a:gd name="adj1" fmla="val -30976"/>
              <a:gd name="adj2" fmla="val 109567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 err="1"/>
              <a:t>Mh</a:t>
            </a:r>
            <a:r>
              <a:rPr lang="en-GB" sz="4000" b="1" dirty="0"/>
              <a:t>?!</a:t>
            </a:r>
          </a:p>
        </p:txBody>
      </p:sp>
      <p:sp>
        <p:nvSpPr>
          <p:cNvPr id="9" name="Round Same Side Corner Rectangle 8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GB" sz="3200" b="1" dirty="0">
                <a:solidFill>
                  <a:schemeClr val="tx1"/>
                </a:solidFill>
              </a:rPr>
              <a:t>- I need to stretch my legs, it’s only 3:45.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-What?</a:t>
            </a:r>
          </a:p>
        </p:txBody>
      </p:sp>
      <p:pic>
        <p:nvPicPr>
          <p:cNvPr id="10" name="About Time - 13.wav">
            <a:hlinkClick r:id="" action="ppaction://media"/>
          </p:cNvPr>
          <p:cNvPicPr>
            <a:picLocks noRot="1" noChangeAspect="1"/>
          </p:cNvPicPr>
          <p:nvPr>
            <a:wavAudioFile r:embed="rId1" name="About Time - 13.wav"/>
          </p:nvPr>
        </p:nvPicPr>
        <p:blipFill>
          <a:blip r:embed="rId4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val 6"/>
          <p:cNvSpPr/>
          <p:nvPr/>
        </p:nvSpPr>
        <p:spPr>
          <a:xfrm rot="20431657">
            <a:off x="3500430" y="5214950"/>
            <a:ext cx="1357322" cy="16430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4" descr="angrylightningbulb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43174" y="4267235"/>
            <a:ext cx="3771900" cy="4162425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8" name="Content Placeholder 4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43174" y="4286256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0" name="Picture 9" descr="Untitled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-71470" y="-71462"/>
            <a:ext cx="9429785" cy="7072314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929058" y="1857364"/>
            <a:ext cx="5214942" cy="2571744"/>
          </a:xfrm>
          <a:prstGeom prst="wedgeRoundRectCallout">
            <a:avLst>
              <a:gd name="adj1" fmla="val -28949"/>
              <a:gd name="adj2" fmla="val 108454"/>
              <a:gd name="adj3" fmla="val 16667"/>
            </a:avLst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000" b="1" dirty="0"/>
              <a:t>Confused? Well yeah, even Germans do not always understand this.</a:t>
            </a:r>
          </a:p>
        </p:txBody>
      </p:sp>
      <p:pic>
        <p:nvPicPr>
          <p:cNvPr id="12" name="About Time - 14.wav">
            <a:hlinkClick r:id="" action="ppaction://media"/>
          </p:cNvPr>
          <p:cNvPicPr>
            <a:picLocks noRot="1" noChangeAspect="1"/>
          </p:cNvPicPr>
          <p:nvPr>
            <a:wavAudioFile r:embed="rId1" name="About Time - 14.wav"/>
          </p:nvPr>
        </p:nvPicPr>
        <p:blipFill>
          <a:blip r:embed="rId6" cstate="screen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2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24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4" descr="angrylightningbulb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43174" y="4286256"/>
            <a:ext cx="3771900" cy="4162425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24" name="Picture 23" descr="Untitled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-71470" y="-71462"/>
            <a:ext cx="9429785" cy="70723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514FB6B0-A57C-857F-73B3-EE34ECBD3A6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54188125-3686-E94C-CA35-6EA5DCA1600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89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3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C425D7-EC45-43EB-8BE6-159EB68BEC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304E76-BFEE-426C-8F21-69C0FF459B3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3355BF1-AF4A-40CB-8F07-491BDAC5FF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Words>322</Words>
  <Application>Microsoft Office PowerPoint</Application>
  <PresentationFormat>On-screen Show (4:3)</PresentationFormat>
  <Paragraphs>40</Paragraphs>
  <Slides>15</Slides>
  <Notes>1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About Time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a7914454</dc:creator>
  <cp:lastModifiedBy>Bernardo Carvalho de Mello</cp:lastModifiedBy>
  <cp:revision>88</cp:revision>
  <dcterms:created xsi:type="dcterms:W3CDTF">2009-06-12T11:30:40Z</dcterms:created>
  <dcterms:modified xsi:type="dcterms:W3CDTF">2025-07-22T17:34:52Z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