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67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1768" y="2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1830C-D676-4E2F-8F98-2D65DFC2BA9D}" type="datetimeFigureOut">
              <a:rPr lang="en-US" smtClean="0"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3EC78-6D12-4975-BD29-AC400C1377B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3EC78-6D12-4975-BD29-AC400C1377B3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B3442-CF61-4A12-9ECA-2A091CE1711E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EFBE8-4C4D-4F2D-911F-5D84060FB58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11" Type="http://schemas.openxmlformats.org/officeDocument/2006/relationships/image" Target="../media/image1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4.png"/><Relationship Id="rId11" Type="http://schemas.openxmlformats.org/officeDocument/2006/relationships/image" Target="../media/image1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15.pn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26" Type="http://schemas.microsoft.com/office/2007/relationships/hdphoto" Target="../media/hdphoto1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1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audio" Target="../media/audio13.wav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audio" Target="../media/audio12.wav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24" Type="http://schemas.openxmlformats.org/officeDocument/2006/relationships/image" Target="../media/image34.png"/><Relationship Id="rId5" Type="http://schemas.openxmlformats.org/officeDocument/2006/relationships/image" Target="../media/image3.png"/><Relationship Id="rId15" Type="http://schemas.openxmlformats.org/officeDocument/2006/relationships/image" Target="../media/image1.png"/><Relationship Id="rId23" Type="http://schemas.openxmlformats.org/officeDocument/2006/relationships/image" Target="../media/image33.png"/><Relationship Id="rId10" Type="http://schemas.openxmlformats.org/officeDocument/2006/relationships/image" Target="../media/image21.png"/><Relationship Id="rId19" Type="http://schemas.openxmlformats.org/officeDocument/2006/relationships/image" Target="../media/image29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... Piece Of Cake!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Akkusativ</a:t>
            </a:r>
            <a:endParaRPr lang="en-GB" dirty="0"/>
          </a:p>
          <a:p>
            <a:r>
              <a:rPr lang="en-GB" dirty="0"/>
              <a:t>Possessive pronouns</a:t>
            </a:r>
          </a:p>
          <a:p>
            <a:r>
              <a:rPr lang="en-GB" dirty="0"/>
              <a:t>with the Angry Family</a:t>
            </a:r>
          </a:p>
        </p:txBody>
      </p:sp>
      <p:pic>
        <p:nvPicPr>
          <p:cNvPr id="4" name="Grafik 3" descr="carrotcak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4500570"/>
            <a:ext cx="2571768" cy="1937966"/>
          </a:xfrm>
          <a:prstGeom prst="rect">
            <a:avLst/>
          </a:prstGeom>
        </p:spPr>
      </p:pic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959488" flipH="1" flipV="1">
            <a:off x="1727672" y="1393387"/>
            <a:ext cx="2055763" cy="2268608"/>
          </a:xfrm>
          <a:prstGeom prst="rect">
            <a:avLst/>
          </a:prstGeom>
        </p:spPr>
      </p:pic>
      <p:pic>
        <p:nvPicPr>
          <p:cNvPr id="20" name="Picture 8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21" name="Grafik 20" descr="angry living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" y="0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made a carrot cake!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928662" y="214290"/>
            <a:ext cx="5715040" cy="1643074"/>
          </a:xfrm>
          <a:prstGeom prst="wedgeRoundRectCallout">
            <a:avLst>
              <a:gd name="adj1" fmla="val 55393"/>
              <a:gd name="adj2" fmla="val 11992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Karotten-Kuchen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gebacken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23" name="Picture 7" descr="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43702" y="1785926"/>
            <a:ext cx="1996911" cy="4143404"/>
          </a:xfrm>
          <a:prstGeom prst="rect">
            <a:avLst/>
          </a:prstGeom>
        </p:spPr>
      </p:pic>
      <p:pic>
        <p:nvPicPr>
          <p:cNvPr id="24" name="Picture 8" descr="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56249" y="1785926"/>
            <a:ext cx="1987717" cy="4124326"/>
          </a:xfrm>
          <a:prstGeom prst="rect">
            <a:avLst/>
          </a:prstGeom>
        </p:spPr>
      </p:pic>
      <p:pic>
        <p:nvPicPr>
          <p:cNvPr id="22" name="Grafik 21" descr="carrotcak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1571612"/>
            <a:ext cx="1422020" cy="1071569"/>
          </a:xfrm>
          <a:prstGeom prst="rect">
            <a:avLst/>
          </a:prstGeom>
        </p:spPr>
      </p:pic>
      <p:pic>
        <p:nvPicPr>
          <p:cNvPr id="13" name="German Possessives Akkusativ 2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2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5" presetClass="emph" presetSubtype="0" repeatCount="1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77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4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959488" flipH="1" flipV="1">
            <a:off x="1727672" y="1393387"/>
            <a:ext cx="2055763" cy="2268608"/>
          </a:xfrm>
          <a:prstGeom prst="rect">
            <a:avLst/>
          </a:prstGeom>
        </p:spPr>
      </p:pic>
      <p:pic>
        <p:nvPicPr>
          <p:cNvPr id="22" name="Picture 7" descr="confusedwolfman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4067" y="1801673"/>
            <a:ext cx="1888691" cy="3177688"/>
          </a:xfrm>
          <a:prstGeom prst="rect">
            <a:avLst/>
          </a:prstGeom>
        </p:spPr>
      </p:pic>
      <p:pic>
        <p:nvPicPr>
          <p:cNvPr id="23" name="Picture 8" descr="confusedwolfma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16" name="Grafik 15" descr="angry living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" y="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Again? I don’t like your cake.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00034" y="214290"/>
            <a:ext cx="5715040" cy="1428784"/>
          </a:xfrm>
          <a:prstGeom prst="wedgeRoundRectCallout">
            <a:avLst>
              <a:gd name="adj1" fmla="val -21786"/>
              <a:gd name="adj2" fmla="val 12252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Schon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wieder</a:t>
            </a:r>
            <a:r>
              <a:rPr lang="en-GB" sz="4000" b="1" dirty="0">
                <a:solidFill>
                  <a:schemeClr val="tx1"/>
                </a:solidFill>
              </a:rPr>
              <a:t>?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mag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deinen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3" name="Picture 7" descr="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43702" y="1785926"/>
            <a:ext cx="1996911" cy="4143404"/>
          </a:xfrm>
          <a:prstGeom prst="rect">
            <a:avLst/>
          </a:prstGeom>
        </p:spPr>
      </p:pic>
      <p:pic>
        <p:nvPicPr>
          <p:cNvPr id="14" name="Picture 8" descr="angrycarrotface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56249" y="1785926"/>
            <a:ext cx="1987717" cy="4124326"/>
          </a:xfrm>
          <a:prstGeom prst="rect">
            <a:avLst/>
          </a:prstGeom>
        </p:spPr>
      </p:pic>
      <p:pic>
        <p:nvPicPr>
          <p:cNvPr id="15" name="Grafik 14" descr="carrotcake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1571612"/>
            <a:ext cx="1422020" cy="1071569"/>
          </a:xfrm>
          <a:prstGeom prst="rect">
            <a:avLst/>
          </a:prstGeom>
        </p:spPr>
      </p:pic>
      <p:pic>
        <p:nvPicPr>
          <p:cNvPr id="17" name="German Possessives Akkusativ 3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3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3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959488" flipH="1" flipV="1">
            <a:off x="1727672" y="1393387"/>
            <a:ext cx="2055763" cy="2268608"/>
          </a:xfrm>
          <a:prstGeom prst="rect">
            <a:avLst/>
          </a:prstGeom>
        </p:spPr>
      </p:pic>
      <p:pic>
        <p:nvPicPr>
          <p:cNvPr id="22" name="Picture 8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16" name="Grafik 15" descr="angry living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I’m going to eat my cake alone then.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928662" y="214290"/>
            <a:ext cx="5715040" cy="1643074"/>
          </a:xfrm>
          <a:prstGeom prst="wedgeRoundRectCallout">
            <a:avLst>
              <a:gd name="adj1" fmla="val 56393"/>
              <a:gd name="adj2" fmla="val 15238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Dann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allein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3" name="Picture 7" descr="angrycarrotfac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43702" y="1785926"/>
            <a:ext cx="1996911" cy="4143404"/>
          </a:xfrm>
          <a:prstGeom prst="rect">
            <a:avLst/>
          </a:prstGeom>
        </p:spPr>
      </p:pic>
      <p:pic>
        <p:nvPicPr>
          <p:cNvPr id="14" name="Picture 8" descr="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56249" y="1785926"/>
            <a:ext cx="1987717" cy="4124326"/>
          </a:xfrm>
          <a:prstGeom prst="rect">
            <a:avLst/>
          </a:prstGeom>
        </p:spPr>
      </p:pic>
      <p:pic>
        <p:nvPicPr>
          <p:cNvPr id="15" name="Grafik 14" descr="carrotcak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1571612"/>
            <a:ext cx="1422020" cy="1071569"/>
          </a:xfrm>
          <a:prstGeom prst="rect">
            <a:avLst/>
          </a:prstGeom>
        </p:spPr>
      </p:pic>
      <p:pic>
        <p:nvPicPr>
          <p:cNvPr id="17" name="German Possessives Akkusativ 4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4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1743573" y="1392765"/>
            <a:ext cx="2039398" cy="2250549"/>
          </a:xfrm>
          <a:prstGeom prst="rect">
            <a:avLst/>
          </a:prstGeom>
        </p:spPr>
      </p:pic>
      <p:pic>
        <p:nvPicPr>
          <p:cNvPr id="2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1744598" y="1393387"/>
            <a:ext cx="2038835" cy="2249927"/>
          </a:xfrm>
          <a:prstGeom prst="rect">
            <a:avLst/>
          </a:prstGeom>
        </p:spPr>
      </p:pic>
      <p:pic>
        <p:nvPicPr>
          <p:cNvPr id="23" name="Picture 8" descr="confusedwolfma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16" name="Grafik 15" descr="angry living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I like her cake.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1071538" y="214290"/>
            <a:ext cx="4857784" cy="1428784"/>
          </a:xfrm>
          <a:prstGeom prst="wedgeRoundRectCallout">
            <a:avLst>
              <a:gd name="adj1" fmla="val 732"/>
              <a:gd name="adj2" fmla="val 11711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Also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gern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3" name="Picture 7" descr="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43702" y="1785926"/>
            <a:ext cx="1996911" cy="4143404"/>
          </a:xfrm>
          <a:prstGeom prst="rect">
            <a:avLst/>
          </a:prstGeom>
        </p:spPr>
      </p:pic>
      <p:pic>
        <p:nvPicPr>
          <p:cNvPr id="14" name="Picture 8" descr="angrycarrotface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56249" y="1785926"/>
            <a:ext cx="1987717" cy="4124326"/>
          </a:xfrm>
          <a:prstGeom prst="rect">
            <a:avLst/>
          </a:prstGeom>
        </p:spPr>
      </p:pic>
      <p:pic>
        <p:nvPicPr>
          <p:cNvPr id="15" name="Grafik 14" descr="carrotcake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1571612"/>
            <a:ext cx="1422020" cy="1071569"/>
          </a:xfrm>
          <a:prstGeom prst="rect">
            <a:avLst/>
          </a:prstGeom>
        </p:spPr>
      </p:pic>
      <p:pic>
        <p:nvPicPr>
          <p:cNvPr id="17" name="German Possessives Akkusativ 5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5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1744598" y="1393387"/>
            <a:ext cx="2038835" cy="2249927"/>
          </a:xfrm>
          <a:prstGeom prst="rect">
            <a:avLst/>
          </a:prstGeom>
        </p:spPr>
      </p:pic>
      <p:pic>
        <p:nvPicPr>
          <p:cNvPr id="21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00233" y="1393386"/>
            <a:ext cx="2038835" cy="2249927"/>
          </a:xfrm>
          <a:prstGeom prst="rect">
            <a:avLst/>
          </a:prstGeom>
        </p:spPr>
      </p:pic>
      <p:pic>
        <p:nvPicPr>
          <p:cNvPr id="22" name="Picture 8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16" name="Grafik 15" descr="angry living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Come on! Let’s eat OUR cake somewhere else. 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071538" y="0"/>
            <a:ext cx="6858048" cy="1643074"/>
          </a:xfrm>
          <a:prstGeom prst="wedgeRoundRectCallout">
            <a:avLst>
              <a:gd name="adj1" fmla="val 39147"/>
              <a:gd name="adj2" fmla="val 14732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Komm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Dann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UNSEREN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woanders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3" name="Picture 8" descr="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1785926"/>
            <a:ext cx="1987717" cy="4124326"/>
          </a:xfrm>
          <a:prstGeom prst="rect">
            <a:avLst/>
          </a:prstGeom>
        </p:spPr>
      </p:pic>
      <p:pic>
        <p:nvPicPr>
          <p:cNvPr id="13" name="Picture 7" descr="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43702" y="1785926"/>
            <a:ext cx="1996911" cy="4143404"/>
          </a:xfrm>
          <a:prstGeom prst="rect">
            <a:avLst/>
          </a:prstGeom>
        </p:spPr>
      </p:pic>
      <p:pic>
        <p:nvPicPr>
          <p:cNvPr id="14" name="Picture 8" descr="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656249" y="1785926"/>
            <a:ext cx="1987717" cy="4124326"/>
          </a:xfrm>
          <a:prstGeom prst="rect">
            <a:avLst/>
          </a:prstGeom>
        </p:spPr>
      </p:pic>
      <p:pic>
        <p:nvPicPr>
          <p:cNvPr id="15" name="Grafik 14" descr="carrotcak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1571612"/>
            <a:ext cx="1422020" cy="1071569"/>
          </a:xfrm>
          <a:prstGeom prst="rect">
            <a:avLst/>
          </a:prstGeom>
        </p:spPr>
      </p:pic>
      <p:pic>
        <p:nvPicPr>
          <p:cNvPr id="17" name="German Possessives Akkusativ 6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6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629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87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7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8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7037E-7 C 0.01093 -0.01134 0.02257 -0.01528 0.03732 -0.01898 C 0.03941 -0.01898 0.06406 -0.01898 0.07257 -0.01435 C 0.07743 -0.01157 0.08663 -0.00486 0.08663 -0.00463 C 0.09774 0.01227 0.09218 0.00556 0.10295 0.01667 C 0.10382 0.01898 0.10416 0.02176 0.10538 0.02384 C 0.10659 0.02639 0.10902 0.02847 0.11007 0.03102 C 0.11128 0.03403 0.11441 0.05023 0.11475 0.05255 C 0.11562 0.08518 0.11545 0.11759 0.11701 0.15023 C 0.11718 0.15278 0.11823 0.14537 0.11944 0.14306 C 0.12118 0.14028 0.12378 0.13773 0.12656 0.13588 C 0.13281 0.13171 0.14271 0.12893 0.15 0.12639 C 0.15312 0.12731 0.15694 0.12662 0.15937 0.12893 C 0.16215 0.13102 0.16232 0.13518 0.16406 0.13843 C 0.16892 0.14699 0.16771 0.14491 0.17587 0.15023 C 0.18264 0.13981 0.19236 0.13287 0.20382 0.12893 C 0.22413 0.13079 0.22916 0.12778 0.23906 0.14306 C 0.25087 0.13912 0.25989 0.13194 0.27205 0.12893 C 0.28385 0.12083 0.28906 0.12361 0.3 0.13125 C 0.30121 0.1331 0.30729 0.14838 0.3118 0.14792 C 0.31892 0.14722 0.32448 0.14143 0.33055 0.13843 C 0.3401 0.13356 0.34948 0.13125 0.35885 0.12639 C 0.36493 0.12731 0.37187 0.12616 0.3776 0.12893 C 0.38368 0.13171 0.38975 0.14653 0.39166 0.15278 C 0.39253 0.15023 0.39236 0.14722 0.39409 0.1456 C 0.39791 0.14143 0.40781 0.13588 0.40781 0.13611 C 0.41527 0.14097 0.41875 0.14699 0.42205 0.15509 C 0.42413 0.15972 0.42691 0.16944 0.42691 0.16968 C 0.42916 0.16852 0.43177 0.16574 0.43368 0.1669 C 0.43611 0.16829 0.43576 0.17153 0.43611 0.17407 C 0.43715 0.18287 0.43715 0.19167 0.43854 0.20046 C 0.43923 0.20625 0.44184 0.21157 0.44323 0.21713 C 0.44566 0.23981 0.44878 0.26088 0.45034 0.2838 C 0.4526 0.28241 0.45468 0.27824 0.45712 0.27917 C 0.46389 0.28125 0.46527 0.29306 0.46684 0.29815 C 0.4717 0.34606 0.46684 0.32917 0.47378 0.35069 C 0.47708 0.38819 0.47083 0.37824 0.49027 0.36505 C 0.49271 0.36574 0.49548 0.36551 0.49722 0.36736 C 0.49896 0.36921 0.49722 0.37361 0.49948 0.37454 C 0.5026 0.37569 0.5059 0.37315 0.50885 0.37222 C 0.51354 0.37083 0.52309 0.36736 0.52309 0.36759 C 0.54791 0.37384 0.53524 0.37292 0.56059 0.36968 C 0.56996 0.3706 0.57951 0.37106 0.58889 0.37222 C 0.59132 0.37268 0.59323 0.37454 0.59566 0.37454 C 0.60434 0.37454 0.61146 0.37014 0.61927 0.36736 C 0.63628 0.36111 0.65434 0.35741 0.671 0.35069 C 0.71215 0.35671 0.66041 0.35069 0.70607 0.35069 C 0.71875 0.35069 0.73107 0.35417 0.74357 0.35556 C 0.746 0.35718 0.74791 0.35995 0.75069 0.36018 C 0.75885 0.36134 0.76076 0.35579 0.76718 0.35301 C 0.7717 0.35116 0.77656 0.35 0.78125 0.34838 C 0.7835 0.34745 0.78837 0.34583 0.78837 0.34606 " pathEditMode="relative" rAng="0" ptsTypes="fffffffffffffffffffffffffffffffffffffffffffffffffff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00" y="184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1071"/>
                                  </p:stCondLst>
                                  <p:childTnLst>
                                    <p:animScale>
                                      <p:cBhvr>
                                        <p:cTn id="29" dur="900" fill="hold"/>
                                        <p:tgtEl>
                                          <p:spTgt spid="2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8" descr="confusedwolfma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21" name="Grafik 20" descr="angry living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What’s up?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714612" y="1071546"/>
            <a:ext cx="3429024" cy="1285860"/>
          </a:xfrm>
          <a:prstGeom prst="wedgeRoundRectCallout">
            <a:avLst>
              <a:gd name="adj1" fmla="val 44891"/>
              <a:gd name="adj2" fmla="val 18670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los?</a:t>
            </a:r>
          </a:p>
        </p:txBody>
      </p:sp>
      <p:pic>
        <p:nvPicPr>
          <p:cNvPr id="13" name="Picture 9" descr="angrypotatohea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071810"/>
            <a:ext cx="2373998" cy="2928958"/>
          </a:xfrm>
          <a:prstGeom prst="rect">
            <a:avLst/>
          </a:prstGeom>
        </p:spPr>
      </p:pic>
      <p:pic>
        <p:nvPicPr>
          <p:cNvPr id="14" name="Picture 10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062873"/>
            <a:ext cx="2381241" cy="2937895"/>
          </a:xfrm>
          <a:prstGeom prst="rect">
            <a:avLst/>
          </a:prstGeom>
        </p:spPr>
      </p:pic>
      <p:pic>
        <p:nvPicPr>
          <p:cNvPr id="10" name="German Possessives Akkusativ 7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repeatCount="2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31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7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4067" y="1801673"/>
            <a:ext cx="1888691" cy="3177688"/>
          </a:xfrm>
          <a:prstGeom prst="rect">
            <a:avLst/>
          </a:prstGeom>
        </p:spPr>
      </p:pic>
      <p:pic>
        <p:nvPicPr>
          <p:cNvPr id="15" name="Picture 8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21" name="Grafik 20" descr="angry living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They are eating their cake...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000232" y="1285860"/>
            <a:ext cx="4143404" cy="1571636"/>
          </a:xfrm>
          <a:prstGeom prst="wedgeRoundRectCallout">
            <a:avLst>
              <a:gd name="adj1" fmla="val -41686"/>
              <a:gd name="adj2" fmla="val 9540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...</a:t>
            </a:r>
          </a:p>
        </p:txBody>
      </p:sp>
      <p:pic>
        <p:nvPicPr>
          <p:cNvPr id="14" name="Picture 10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062873"/>
            <a:ext cx="2381241" cy="2937895"/>
          </a:xfrm>
          <a:prstGeom prst="rect">
            <a:avLst/>
          </a:prstGeom>
        </p:spPr>
      </p:pic>
      <p:pic>
        <p:nvPicPr>
          <p:cNvPr id="10" name="German Possessives Akkusativ 8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8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8" descr="confusedwolfma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21" name="Grafik 20" descr="angry living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Oh, I’m hungry, too. Don’t you want to share your cake?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714348" y="428604"/>
            <a:ext cx="6429420" cy="2000264"/>
          </a:xfrm>
          <a:prstGeom prst="wedgeRoundRectCallout">
            <a:avLst>
              <a:gd name="adj1" fmla="val 31420"/>
              <a:gd name="adj2" fmla="val 11119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Oh,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auch</a:t>
            </a:r>
            <a:r>
              <a:rPr lang="en-GB" sz="4000" b="1" dirty="0">
                <a:solidFill>
                  <a:schemeClr val="tx1"/>
                </a:solidFill>
              </a:rPr>
              <a:t> Hunger! </a:t>
            </a:r>
            <a:r>
              <a:rPr lang="en-GB" sz="4000" b="1" dirty="0" err="1">
                <a:solidFill>
                  <a:schemeClr val="tx1"/>
                </a:solidFill>
              </a:rPr>
              <a:t>Wollt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euren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Kuchen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teilen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3" name="Picture 9" descr="angrypotatohea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071810"/>
            <a:ext cx="2393274" cy="2952740"/>
          </a:xfrm>
          <a:prstGeom prst="rect">
            <a:avLst/>
          </a:prstGeom>
        </p:spPr>
      </p:pic>
      <p:pic>
        <p:nvPicPr>
          <p:cNvPr id="14" name="Picture 10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062873"/>
            <a:ext cx="2381241" cy="2937895"/>
          </a:xfrm>
          <a:prstGeom prst="rect">
            <a:avLst/>
          </a:prstGeom>
        </p:spPr>
      </p:pic>
      <p:pic>
        <p:nvPicPr>
          <p:cNvPr id="10" name="German Possessives Akkusativ 9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9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17" name="Picture 9" descr="angrypotatohea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071810"/>
            <a:ext cx="2393274" cy="2952740"/>
          </a:xfrm>
          <a:prstGeom prst="rect">
            <a:avLst/>
          </a:prstGeom>
        </p:spPr>
      </p:pic>
      <p:pic>
        <p:nvPicPr>
          <p:cNvPr id="18" name="Picture 10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062873"/>
            <a:ext cx="2381241" cy="293789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9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angry living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Picture 10" descr="angrypotatohea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062873"/>
            <a:ext cx="2381241" cy="2937895"/>
          </a:xfrm>
          <a:prstGeom prst="rect">
            <a:avLst/>
          </a:prstGeom>
        </p:spPr>
      </p:pic>
      <p:pic>
        <p:nvPicPr>
          <p:cNvPr id="16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3062873"/>
            <a:ext cx="2381241" cy="2937894"/>
          </a:xfrm>
          <a:prstGeom prst="rect">
            <a:avLst/>
          </a:prstGeom>
        </p:spPr>
      </p:pic>
      <p:pic>
        <p:nvPicPr>
          <p:cNvPr id="17" name="Picture 7" descr="confusedwolfman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4067" y="1801673"/>
            <a:ext cx="1888691" cy="3177688"/>
          </a:xfrm>
          <a:prstGeom prst="rect">
            <a:avLst/>
          </a:prstGeom>
        </p:spPr>
      </p:pic>
      <p:pic>
        <p:nvPicPr>
          <p:cNvPr id="18" name="Picture 8" descr="confusedwolfma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425829" y="1802116"/>
            <a:ext cx="1879408" cy="3162069"/>
          </a:xfrm>
          <a:prstGeom prst="rect">
            <a:avLst/>
          </a:prstGeom>
        </p:spPr>
      </p:pic>
      <p:pic>
        <p:nvPicPr>
          <p:cNvPr id="22" name="Picture 8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065245" flipH="1" flipV="1">
            <a:off x="398395" y="1765677"/>
            <a:ext cx="1883942" cy="3214608"/>
          </a:xfrm>
          <a:prstGeom prst="rect">
            <a:avLst/>
          </a:prstGeom>
        </p:spPr>
      </p:pic>
      <p:pic>
        <p:nvPicPr>
          <p:cNvPr id="21" name="Grafik 20" descr="angry living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64" cy="6857976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NO!!! Oops, sorry.</a:t>
            </a:r>
          </a:p>
        </p:txBody>
      </p:sp>
      <p:pic>
        <p:nvPicPr>
          <p:cNvPr id="11" name="German Possessives Akkusativ 10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10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57158" y="428604"/>
            <a:ext cx="3857652" cy="1357322"/>
          </a:xfrm>
          <a:prstGeom prst="wedgeRoundRectCallout">
            <a:avLst>
              <a:gd name="adj1" fmla="val 2520"/>
              <a:gd name="adj2" fmla="val 16739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tx1"/>
                </a:solidFill>
              </a:rPr>
              <a:t>NEIN!!!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429124" y="928670"/>
            <a:ext cx="4286280" cy="1000132"/>
          </a:xfrm>
          <a:prstGeom prst="wedgeRoundRectCallout">
            <a:avLst>
              <a:gd name="adj1" fmla="val -41024"/>
              <a:gd name="adj2" fmla="val 30547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Ups, tut </a:t>
            </a:r>
            <a:r>
              <a:rPr lang="en-GB" sz="4000" b="1" dirty="0" err="1">
                <a:solidFill>
                  <a:schemeClr val="tx1"/>
                </a:solidFill>
              </a:rPr>
              <a:t>mir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leid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8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C 0.02517 0.04306 0.05034 0.08612 0.10625 0.11112 C 0.16215 0.13612 0.27187 0.14491 0.33541 0.15 C 0.39896 0.1551 0.43802 0.14352 0.48732 0.14167 C 0.5368 0.13982 0.60034 0.14306 0.63125 0.13889 C 0.66215 0.13473 0.66753 0.1257 0.67291 0.11667 " pathEditMode="relative" ptsTypes="aaaaaA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C 0.02517 0.04306 0.05034 0.08612 0.10625 0.11112 C 0.16215 0.13612 0.27187 0.14491 0.33541 0.15 C 0.39896 0.1551 0.43802 0.14352 0.48732 0.14167 C 0.5368 0.13982 0.60034 0.14306 0.63125 0.13889 C 0.66215 0.13473 0.66753 0.1257 0.67291 0.11667 " pathEditMode="relative" ptsTypes="aaaaaA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C 0.02517 0.04306 0.05034 0.08612 0.10625 0.11112 C 0.16215 0.13612 0.27187 0.14491 0.33541 0.15 C 0.39896 0.1551 0.43802 0.14352 0.48732 0.14167 C 0.5368 0.13982 0.60034 0.14306 0.63125 0.13889 C 0.66215 0.13473 0.66753 0.1257 0.67291 0.11667 " pathEditMode="relative" ptsTypes="aaaaaA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67292 0.11666 C 0.62761 0.07962 0.5823 0.04259 0.53334 0.03611 C 0.48438 0.02962 0.41632 0.05925 0.37917 0.07777 C 0.34202 0.09629 0.32622 0.12175 0.31042 0.14722 " pathEditMode="relative" rAng="0" ptsTypes="aaaA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-28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67327 0.11366 C 0.62795 0.07662 0.58264 0.03959 0.53368 0.03311 C 0.48473 0.02662 0.41667 0.05625 0.37952 0.07477 C 0.34236 0.09329 0.32657 0.11875 0.31077 0.14422 " pathEditMode="relative" rAng="0" ptsTypes="aaaA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1" descr="angry living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10" descr="angrypotatohea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072198" y="3000372"/>
            <a:ext cx="2381241" cy="29378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Akkusativ</a:t>
            </a:r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– Possessive 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52149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eat...			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esse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...</a:t>
            </a: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cake	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cake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dein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his/her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cake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sein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cake	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unser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(pl.) cake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eur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buNone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cake		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u="sng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Kuchen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German Possessives Akkusativ 11.wav">
            <a:hlinkClick r:id="" action="ppaction://media"/>
          </p:cNvPr>
          <p:cNvPicPr>
            <a:picLocks noRot="1" noChangeAspect="1"/>
          </p:cNvPicPr>
          <p:nvPr>
            <a:wavAudioFile r:embed="rId1" name="German Possessives Akkusativ 1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11" descr="angry living.bmp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8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6072198" y="3000372"/>
            <a:ext cx="2381241" cy="2937894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8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658255" y="2000240"/>
            <a:ext cx="2497073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251954">
            <a:off x="-2205068" y="5643578"/>
            <a:ext cx="2419350" cy="2984912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7315760"/>
            <a:ext cx="1365577" cy="168480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1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02217" y="5071077"/>
            <a:ext cx="869344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700293"/>
            <a:ext cx="914397" cy="1583049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A9B2334F-A231-CF0C-214E-3827EDA7A43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C03CBBFD-08C1-E6DD-04DC-CC7AE1C3627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4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6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3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5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2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4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2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4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0" y="216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8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C17DCD-C1FE-4E27-A8B0-837902A803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80AF36-204C-423B-B6E4-4DBCE021B4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6E95E0C-3D31-45F0-B9D9-6923C4845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226</Words>
  <Application>Microsoft Office PowerPoint</Application>
  <PresentationFormat>On-screen Show (4:3)</PresentationFormat>
  <Paragraphs>44</Paragraphs>
  <Slides>12</Slides>
  <Notes>12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... Piece Of Cake!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Akkusativ – Possessive Pronouns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ntb25</dc:creator>
  <cp:lastModifiedBy>Bernardo Carvalho de Mello</cp:lastModifiedBy>
  <cp:revision>85</cp:revision>
  <dcterms:created xsi:type="dcterms:W3CDTF">2010-03-29T12:19:07Z</dcterms:created>
  <dcterms:modified xsi:type="dcterms:W3CDTF">2025-07-22T17:34:31Z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1334310370</vt:i4>
  </property>
  <property fmtid="{D5CDD505-2E9C-101B-9397-08002B2CF9AE}" pid="3" name="_NewReviewCycle">
    <vt:lpwstr/>
  </property>
  <property fmtid="{D5CDD505-2E9C-101B-9397-08002B2CF9AE}" pid="4" name="_EmailSubject">
    <vt:lpwstr>possessives</vt:lpwstr>
  </property>
  <property fmtid="{D5CDD505-2E9C-101B-9397-08002B2CF9AE}" pid="5" name="_AuthorEmail">
    <vt:lpwstr>david.wilson4@newcastle.ac.uk</vt:lpwstr>
  </property>
  <property fmtid="{D5CDD505-2E9C-101B-9397-08002B2CF9AE}" pid="6" name="_AuthorEmailDisplayName">
    <vt:lpwstr>David Wilson</vt:lpwstr>
  </property>
  <property fmtid="{D5CDD505-2E9C-101B-9397-08002B2CF9AE}" pid="7" name="ContentTypeId">
    <vt:lpwstr>0x01010029BF621999BF204C82FA27D426717CB1</vt:lpwstr>
  </property>
</Properties>
</file>