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8" r:id="rId6"/>
    <p:sldId id="279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80" r:id="rId16"/>
    <p:sldId id="258" r:id="rId17"/>
    <p:sldId id="267" r:id="rId18"/>
    <p:sldId id="277" r:id="rId19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9" autoAdjust="0"/>
    <p:restoredTop sz="94626"/>
  </p:normalViewPr>
  <p:slideViewPr>
    <p:cSldViewPr>
      <p:cViewPr>
        <p:scale>
          <a:sx n="36" d="100"/>
          <a:sy n="36" d="100"/>
        </p:scale>
        <p:origin x="4384" y="20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GB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C3DE13-DBCA-48BE-BD6C-D935126AFC55}" type="datetimeFigureOut">
              <a:rPr lang="de-DE" smtClean="0"/>
              <a:pPr/>
              <a:t>22.07.2025</a:t>
            </a:fld>
            <a:endParaRPr lang="en-GB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4EE5EF-E5F5-4ABF-A7E3-8332CA493B0F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4.png"/><Relationship Id="rId11" Type="http://schemas.openxmlformats.org/officeDocument/2006/relationships/image" Target="../media/image8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1.png"/><Relationship Id="rId9" Type="http://schemas.openxmlformats.org/officeDocument/2006/relationships/image" Target="../media/image6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8.png"/><Relationship Id="rId1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5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14.png"/><Relationship Id="rId9" Type="http://schemas.openxmlformats.org/officeDocument/2006/relationships/image" Target="../media/image9.png"/><Relationship Id="rId1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audio11.wav"/><Relationship Id="rId1" Type="http://schemas.openxmlformats.org/officeDocument/2006/relationships/audio" Target="../media/audio10.wav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9.png"/><Relationship Id="rId18" Type="http://schemas.openxmlformats.org/officeDocument/2006/relationships/image" Target="../media/image34.png"/><Relationship Id="rId26" Type="http://schemas.openxmlformats.org/officeDocument/2006/relationships/image" Target="../media/image42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37.png"/><Relationship Id="rId7" Type="http://schemas.openxmlformats.org/officeDocument/2006/relationships/image" Target="../media/image23.png"/><Relationship Id="rId12" Type="http://schemas.openxmlformats.org/officeDocument/2006/relationships/image" Target="../media/image28.pn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audio" Target="../media/audio15.wav"/><Relationship Id="rId16" Type="http://schemas.openxmlformats.org/officeDocument/2006/relationships/image" Target="../media/image32.png"/><Relationship Id="rId20" Type="http://schemas.openxmlformats.org/officeDocument/2006/relationships/image" Target="../media/image36.png"/><Relationship Id="rId1" Type="http://schemas.openxmlformats.org/officeDocument/2006/relationships/audio" Target="../media/audio14.wav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24" Type="http://schemas.openxmlformats.org/officeDocument/2006/relationships/image" Target="../media/image40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openxmlformats.org/officeDocument/2006/relationships/image" Target="../media/image39.png"/><Relationship Id="rId10" Type="http://schemas.openxmlformats.org/officeDocument/2006/relationships/image" Target="../media/image26.png"/><Relationship Id="rId19" Type="http://schemas.openxmlformats.org/officeDocument/2006/relationships/image" Target="../media/image35.png"/><Relationship Id="rId4" Type="http://schemas.openxmlformats.org/officeDocument/2006/relationships/image" Target="../media/image20.jpeg"/><Relationship Id="rId9" Type="http://schemas.openxmlformats.org/officeDocument/2006/relationships/image" Target="../media/image25.png"/><Relationship Id="rId14" Type="http://schemas.openxmlformats.org/officeDocument/2006/relationships/image" Target="../media/image30.png"/><Relationship Id="rId22" Type="http://schemas.openxmlformats.org/officeDocument/2006/relationships/image" Target="../media/image38.png"/><Relationship Id="rId27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The Empty Fridge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Dativ</a:t>
            </a:r>
            <a:endParaRPr lang="en-GB" dirty="0"/>
          </a:p>
          <a:p>
            <a:r>
              <a:rPr lang="en-GB" dirty="0"/>
              <a:t>Possessive pronouns</a:t>
            </a:r>
          </a:p>
          <a:p>
            <a:r>
              <a:rPr lang="en-GB" dirty="0"/>
              <a:t>with the Angry Family</a:t>
            </a:r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ngrycarrotface2.bmp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8309426" flipH="1">
            <a:off x="3977148" y="-1851554"/>
            <a:ext cx="4380610" cy="9089355"/>
          </a:xfrm>
          <a:prstGeom prst="rect">
            <a:avLst/>
          </a:prstGeom>
        </p:spPr>
      </p:pic>
      <p:pic>
        <p:nvPicPr>
          <p:cNvPr id="25" name="Picture 24" descr="fridge2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24"/>
            <a:ext cx="9451856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714480" y="0"/>
            <a:ext cx="4786346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xit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.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angrykitchen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9" descr="angrypotatohead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68222"/>
            <a:ext cx="2500330" cy="3084823"/>
          </a:xfrm>
          <a:prstGeom prst="rect">
            <a:avLst/>
          </a:prstGeom>
        </p:spPr>
      </p:pic>
      <p:pic>
        <p:nvPicPr>
          <p:cNvPr id="10" name="Picture 10" descr="angrypotatohead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57430"/>
            <a:ext cx="2500330" cy="3084823"/>
          </a:xfrm>
          <a:prstGeom prst="rect">
            <a:avLst/>
          </a:prstGeom>
        </p:spPr>
      </p:pic>
      <p:pic>
        <p:nvPicPr>
          <p:cNvPr id="11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83630" cy="3071834"/>
          </a:xfrm>
          <a:prstGeom prst="rect">
            <a:avLst/>
          </a:prstGeom>
        </p:spPr>
      </p:pic>
      <p:pic>
        <p:nvPicPr>
          <p:cNvPr id="1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71768" cy="3058744"/>
          </a:xfrm>
          <a:prstGeom prst="rect">
            <a:avLst/>
          </a:prstGeom>
        </p:spPr>
      </p:pic>
      <p:pic>
        <p:nvPicPr>
          <p:cNvPr id="13" name="Picture 7" descr="confusedwolfman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4" name="Picture 8" descr="confusedwolfman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5" name="Picture 5" descr="angrytoasterbrow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1969" y="3758563"/>
            <a:ext cx="2714675" cy="1804020"/>
          </a:xfrm>
          <a:prstGeom prst="rect">
            <a:avLst/>
          </a:prstGeom>
        </p:spPr>
      </p:pic>
      <p:pic>
        <p:nvPicPr>
          <p:cNvPr id="16" name="Picture 4" descr="angrytoasterbrow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58584"/>
            <a:ext cx="2714644" cy="1803999"/>
          </a:xfrm>
          <a:prstGeom prst="rect">
            <a:avLst/>
          </a:prstGeom>
        </p:spPr>
      </p:pic>
      <p:pic>
        <p:nvPicPr>
          <p:cNvPr id="19" name="Picture 18" descr="angrycarrotfaceback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670" y="1428736"/>
            <a:ext cx="1991800" cy="4132800"/>
          </a:xfrm>
          <a:prstGeom prst="rect">
            <a:avLst/>
          </a:prstGeom>
        </p:spPr>
      </p:pic>
    </p:spTree>
  </p:cSld>
  <p:clrMapOvr>
    <a:masterClrMapping/>
  </p:clrMapOvr>
  <p:transition advClick="0" advTm="1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4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1428736"/>
            <a:ext cx="1992303" cy="413384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think we have to go shopping!</a:t>
            </a:r>
          </a:p>
        </p:txBody>
      </p:sp>
      <p:pic>
        <p:nvPicPr>
          <p:cNvPr id="6" name="Picture 9" descr="angrypotatohea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68222"/>
            <a:ext cx="2500330" cy="3084823"/>
          </a:xfrm>
          <a:prstGeom prst="rect">
            <a:avLst/>
          </a:prstGeom>
        </p:spPr>
      </p:pic>
      <p:pic>
        <p:nvPicPr>
          <p:cNvPr id="10" name="Picture 10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57430"/>
            <a:ext cx="2500330" cy="3084823"/>
          </a:xfrm>
          <a:prstGeom prst="rect">
            <a:avLst/>
          </a:prstGeom>
        </p:spPr>
      </p:pic>
      <p:pic>
        <p:nvPicPr>
          <p:cNvPr id="11" name="Picture 2" descr="angrylighteningbulb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83630" cy="3071834"/>
          </a:xfrm>
          <a:prstGeom prst="rect">
            <a:avLst/>
          </a:prstGeom>
        </p:spPr>
      </p:pic>
      <p:pic>
        <p:nvPicPr>
          <p:cNvPr id="12" name="Picture 1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71768" cy="3058744"/>
          </a:xfrm>
          <a:prstGeom prst="rect">
            <a:avLst/>
          </a:prstGeom>
        </p:spPr>
      </p:pic>
      <p:pic>
        <p:nvPicPr>
          <p:cNvPr id="13" name="Picture 7" descr="confusedwolfman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4" name="Picture 8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5" name="Picture 5" descr="angrytoasterbrow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1969" y="3758563"/>
            <a:ext cx="2714675" cy="1804020"/>
          </a:xfrm>
          <a:prstGeom prst="rect">
            <a:avLst/>
          </a:prstGeom>
        </p:spPr>
      </p:pic>
      <p:pic>
        <p:nvPicPr>
          <p:cNvPr id="16" name="Picture 4" descr="angrytoasterbrow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58584"/>
            <a:ext cx="2714644" cy="1803999"/>
          </a:xfrm>
          <a:prstGeom prst="rect">
            <a:avLst/>
          </a:prstGeom>
        </p:spPr>
      </p:pic>
      <p:sp>
        <p:nvSpPr>
          <p:cNvPr id="18" name="Rounded Rectangular Callout 5"/>
          <p:cNvSpPr/>
          <p:nvPr/>
        </p:nvSpPr>
        <p:spPr>
          <a:xfrm>
            <a:off x="2928926" y="571480"/>
            <a:ext cx="4857784" cy="1928826"/>
          </a:xfrm>
          <a:prstGeom prst="wedgeRoundRectCallout">
            <a:avLst>
              <a:gd name="adj1" fmla="val 44378"/>
              <a:gd name="adj2" fmla="val 9388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glaube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müssen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einkaufen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gehen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19" name="German Possessives Dativ 4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4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But how do we get to the supermarket?</a:t>
            </a:r>
          </a:p>
        </p:txBody>
      </p:sp>
      <p:sp>
        <p:nvSpPr>
          <p:cNvPr id="18" name="Rounded Rectangular Callout 5"/>
          <p:cNvSpPr/>
          <p:nvPr/>
        </p:nvSpPr>
        <p:spPr>
          <a:xfrm>
            <a:off x="3357554" y="142852"/>
            <a:ext cx="5214974" cy="1785950"/>
          </a:xfrm>
          <a:prstGeom prst="wedgeRoundRectCallout">
            <a:avLst>
              <a:gd name="adj1" fmla="val 4454"/>
              <a:gd name="adj2" fmla="val 14334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Aber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kommen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zum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Supermarkt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5" name="Picture 5" descr="angrytoasterbrow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86190"/>
            <a:ext cx="2714675" cy="1804020"/>
          </a:xfrm>
          <a:prstGeom prst="rect">
            <a:avLst/>
          </a:prstGeom>
        </p:spPr>
      </p:pic>
      <p:pic>
        <p:nvPicPr>
          <p:cNvPr id="16" name="Picture 4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86190"/>
            <a:ext cx="2714644" cy="1803999"/>
          </a:xfrm>
          <a:prstGeom prst="rect">
            <a:avLst/>
          </a:prstGeom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4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2"/>
          </a:xfrm>
          <a:prstGeom prst="rect">
            <a:avLst/>
          </a:prstGeom>
        </p:spPr>
      </p:pic>
      <p:pic>
        <p:nvPicPr>
          <p:cNvPr id="6" name="Picture 9" descr="angrypotatohea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68222"/>
            <a:ext cx="2500330" cy="3084823"/>
          </a:xfrm>
          <a:prstGeom prst="rect">
            <a:avLst/>
          </a:prstGeom>
        </p:spPr>
      </p:pic>
      <p:pic>
        <p:nvPicPr>
          <p:cNvPr id="10" name="Picture 10" descr="angrypotatohead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57430"/>
            <a:ext cx="2500330" cy="3084823"/>
          </a:xfrm>
          <a:prstGeom prst="rect">
            <a:avLst/>
          </a:prstGeom>
        </p:spPr>
      </p:pic>
      <p:pic>
        <p:nvPicPr>
          <p:cNvPr id="11" name="Picture 2" descr="angrylighteningbulb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83630" cy="3071834"/>
          </a:xfrm>
          <a:prstGeom prst="rect">
            <a:avLst/>
          </a:prstGeom>
        </p:spPr>
      </p:pic>
      <p:pic>
        <p:nvPicPr>
          <p:cNvPr id="12" name="Picture 1" descr="angrylighteningbulb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71768" cy="3058744"/>
          </a:xfrm>
          <a:prstGeom prst="rect">
            <a:avLst/>
          </a:prstGeom>
        </p:spPr>
      </p:pic>
      <p:pic>
        <p:nvPicPr>
          <p:cNvPr id="13" name="Picture 7" descr="confusedwolfman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4" name="Picture 8" descr="confusedwolfman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9" name="German Possessives Dativ 5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5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2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7222" y="0"/>
            <a:ext cx="950122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ular Callout 5"/>
          <p:cNvSpPr/>
          <p:nvPr/>
        </p:nvSpPr>
        <p:spPr>
          <a:xfrm>
            <a:off x="3786182" y="285728"/>
            <a:ext cx="5214974" cy="1785950"/>
          </a:xfrm>
          <a:prstGeom prst="wedgeRoundRectCallout">
            <a:avLst>
              <a:gd name="adj1" fmla="val 47615"/>
              <a:gd name="adj2" fmla="val 16461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fahren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ihrem</a:t>
            </a:r>
            <a:r>
              <a:rPr lang="en-GB" sz="4000" b="1" dirty="0">
                <a:solidFill>
                  <a:schemeClr val="tx1"/>
                </a:solidFill>
              </a:rPr>
              <a:t> Auto.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-357222" y="6000768"/>
            <a:ext cx="9501254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>
                <a:solidFill>
                  <a:schemeClr val="tx1"/>
                </a:solidFill>
              </a:rPr>
              <a:t>We </a:t>
            </a:r>
            <a:r>
              <a:rPr lang="en-GB" sz="3600" b="1" dirty="0">
                <a:solidFill>
                  <a:schemeClr val="tx1"/>
                </a:solidFill>
              </a:rPr>
              <a:t>take her car.</a:t>
            </a:r>
          </a:p>
        </p:txBody>
      </p:sp>
      <p:pic>
        <p:nvPicPr>
          <p:cNvPr id="5" name="German Possessives Dativ 6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6.wav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ounded Rectangular Callout 5"/>
          <p:cNvSpPr/>
          <p:nvPr/>
        </p:nvSpPr>
        <p:spPr>
          <a:xfrm>
            <a:off x="3786182" y="285728"/>
            <a:ext cx="5214974" cy="1785950"/>
          </a:xfrm>
          <a:prstGeom prst="wedgeRoundRectCallout">
            <a:avLst>
              <a:gd name="adj1" fmla="val 36555"/>
              <a:gd name="adj2" fmla="val 8426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Oder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seinem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Fahrrad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6000768"/>
            <a:ext cx="9144032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Or his bike!</a:t>
            </a:r>
          </a:p>
        </p:txBody>
      </p:sp>
      <p:pic>
        <p:nvPicPr>
          <p:cNvPr id="8" name="Picture 5" descr="angrytoasterbrow2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0826" y="2857496"/>
            <a:ext cx="4500593" cy="2990840"/>
          </a:xfrm>
          <a:prstGeom prst="rect">
            <a:avLst/>
          </a:prstGeom>
        </p:spPr>
      </p:pic>
      <p:pic>
        <p:nvPicPr>
          <p:cNvPr id="9" name="Picture 4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0826" y="2857496"/>
            <a:ext cx="4500594" cy="2990840"/>
          </a:xfrm>
          <a:prstGeom prst="rect">
            <a:avLst/>
          </a:prstGeom>
        </p:spPr>
      </p:pic>
      <p:pic>
        <p:nvPicPr>
          <p:cNvPr id="10" name="German Possessives Dativ 7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German Possessives Dativ 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 descr="angrypotatohead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1701499"/>
            <a:ext cx="3857652" cy="4227831"/>
          </a:xfrm>
          <a:prstGeom prst="rect">
            <a:avLst/>
          </a:prstGeom>
        </p:spPr>
      </p:pic>
      <p:pic>
        <p:nvPicPr>
          <p:cNvPr id="6" name="Picture 10" descr="angrypotatohea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1698716"/>
            <a:ext cx="3857652" cy="4230614"/>
          </a:xfrm>
          <a:prstGeom prst="rect">
            <a:avLst/>
          </a:prstGeom>
        </p:spPr>
      </p:pic>
      <p:sp>
        <p:nvSpPr>
          <p:cNvPr id="7" name="Rounded Rectangular Callout 5"/>
          <p:cNvSpPr/>
          <p:nvPr/>
        </p:nvSpPr>
        <p:spPr>
          <a:xfrm>
            <a:off x="3786182" y="285728"/>
            <a:ext cx="5214974" cy="1785950"/>
          </a:xfrm>
          <a:prstGeom prst="wedgeRoundRectCallout">
            <a:avLst>
              <a:gd name="adj1" fmla="val -49767"/>
              <a:gd name="adj2" fmla="val 172490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Du </a:t>
            </a:r>
            <a:r>
              <a:rPr lang="en-GB" sz="4000" b="1" dirty="0" err="1">
                <a:solidFill>
                  <a:schemeClr val="tx1"/>
                </a:solidFill>
              </a:rPr>
              <a:t>meinst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wohl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>
                <a:solidFill>
                  <a:srgbClr val="FF0000"/>
                </a:solidFill>
              </a:rPr>
              <a:t>MEINEM</a:t>
            </a:r>
            <a:r>
              <a:rPr lang="en-GB" sz="4000" b="1" dirty="0">
                <a:solidFill>
                  <a:schemeClr val="tx1"/>
                </a:solidFill>
              </a:rPr>
              <a:t> Auto.</a:t>
            </a:r>
          </a:p>
        </p:txBody>
      </p:sp>
      <p:sp>
        <p:nvSpPr>
          <p:cNvPr id="9" name="Round Diagonal Corner Rectangle 6"/>
          <p:cNvSpPr/>
          <p:nvPr/>
        </p:nvSpPr>
        <p:spPr>
          <a:xfrm>
            <a:off x="0" y="6000768"/>
            <a:ext cx="9144032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You mean MY car.</a:t>
            </a:r>
          </a:p>
        </p:txBody>
      </p:sp>
      <p:pic>
        <p:nvPicPr>
          <p:cNvPr id="10" name="German Possessives Dativ 8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German Possessives Dativ 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4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Let’s take your plane, Mr. Angry Toaster-Brow.</a:t>
            </a:r>
          </a:p>
        </p:txBody>
      </p:sp>
      <p:pic>
        <p:nvPicPr>
          <p:cNvPr id="6" name="Picture 9" descr="angrypotatohea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68222"/>
            <a:ext cx="2500330" cy="3084823"/>
          </a:xfrm>
          <a:prstGeom prst="rect">
            <a:avLst/>
          </a:prstGeom>
        </p:spPr>
      </p:pic>
      <p:pic>
        <p:nvPicPr>
          <p:cNvPr id="10" name="Picture 10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57430"/>
            <a:ext cx="2500330" cy="3084823"/>
          </a:xfrm>
          <a:prstGeom prst="rect">
            <a:avLst/>
          </a:prstGeom>
        </p:spPr>
      </p:pic>
      <p:pic>
        <p:nvPicPr>
          <p:cNvPr id="11" name="Picture 2" descr="angrylighteningbulb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83630" cy="3071834"/>
          </a:xfrm>
          <a:prstGeom prst="rect">
            <a:avLst/>
          </a:prstGeom>
        </p:spPr>
      </p:pic>
      <p:pic>
        <p:nvPicPr>
          <p:cNvPr id="12" name="Picture 1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71768" cy="3058744"/>
          </a:xfrm>
          <a:prstGeom prst="rect">
            <a:avLst/>
          </a:prstGeom>
        </p:spPr>
      </p:pic>
      <p:pic>
        <p:nvPicPr>
          <p:cNvPr id="13" name="Picture 7" descr="confusedwolfman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4" name="Picture 8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5" name="Picture 5" descr="angrytoasterbrow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1969" y="3758563"/>
            <a:ext cx="2714675" cy="1804020"/>
          </a:xfrm>
          <a:prstGeom prst="rect">
            <a:avLst/>
          </a:prstGeom>
        </p:spPr>
      </p:pic>
      <p:pic>
        <p:nvPicPr>
          <p:cNvPr id="16" name="Picture 4" descr="angrytoasterbrow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58584"/>
            <a:ext cx="2714644" cy="1803999"/>
          </a:xfrm>
          <a:prstGeom prst="rect">
            <a:avLst/>
          </a:prstGeom>
        </p:spPr>
      </p:pic>
      <p:sp>
        <p:nvSpPr>
          <p:cNvPr id="18" name="Rounded Rectangular Callout 5"/>
          <p:cNvSpPr/>
          <p:nvPr/>
        </p:nvSpPr>
        <p:spPr>
          <a:xfrm>
            <a:off x="3857588" y="428604"/>
            <a:ext cx="4929254" cy="2428892"/>
          </a:xfrm>
          <a:prstGeom prst="wedgeRoundRectCallout">
            <a:avLst>
              <a:gd name="adj1" fmla="val -64203"/>
              <a:gd name="adj2" fmla="val -2761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Lass </a:t>
            </a:r>
            <a:r>
              <a:rPr lang="en-GB" sz="4000" b="1" dirty="0" err="1">
                <a:solidFill>
                  <a:schemeClr val="tx1"/>
                </a:solidFill>
              </a:rPr>
              <a:t>uns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doch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deinem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Flugzeug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fliegen</a:t>
            </a:r>
            <a:r>
              <a:rPr lang="en-GB" sz="4000" b="1" dirty="0">
                <a:solidFill>
                  <a:schemeClr val="tx1"/>
                </a:solidFill>
              </a:rPr>
              <a:t>, Mr. Angry Toaster-Brow.</a:t>
            </a:r>
          </a:p>
        </p:txBody>
      </p:sp>
      <p:pic>
        <p:nvPicPr>
          <p:cNvPr id="19" name="German Possessives Dativ 9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9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6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4"/>
          </a:xfrm>
          <a:prstGeom prst="rect">
            <a:avLst/>
          </a:prstGeom>
        </p:spPr>
      </p:pic>
      <p:pic>
        <p:nvPicPr>
          <p:cNvPr id="9" name="Picture 8" descr="angrycarrotface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2"/>
          </a:xfrm>
          <a:prstGeom prst="rect">
            <a:avLst/>
          </a:prstGeom>
        </p:spPr>
      </p:pic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Plane? I don’t have a plane!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tx1"/>
                </a:solidFill>
              </a:rPr>
              <a:t>You mean our rocket.</a:t>
            </a:r>
          </a:p>
        </p:txBody>
      </p:sp>
      <p:pic>
        <p:nvPicPr>
          <p:cNvPr id="6" name="Picture 9" descr="angrypotatohea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68222"/>
            <a:ext cx="2500330" cy="3084823"/>
          </a:xfrm>
          <a:prstGeom prst="rect">
            <a:avLst/>
          </a:prstGeom>
        </p:spPr>
      </p:pic>
      <p:pic>
        <p:nvPicPr>
          <p:cNvPr id="10" name="Picture 10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57430"/>
            <a:ext cx="2500330" cy="3084823"/>
          </a:xfrm>
          <a:prstGeom prst="rect">
            <a:avLst/>
          </a:prstGeom>
        </p:spPr>
      </p:pic>
      <p:pic>
        <p:nvPicPr>
          <p:cNvPr id="11" name="Picture 2" descr="angrylighteningbulb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83630" cy="3071834"/>
          </a:xfrm>
          <a:prstGeom prst="rect">
            <a:avLst/>
          </a:prstGeom>
        </p:spPr>
      </p:pic>
      <p:pic>
        <p:nvPicPr>
          <p:cNvPr id="12" name="Picture 1" descr="angrylighteningbulb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42976" y="-428652"/>
            <a:ext cx="2771768" cy="3058744"/>
          </a:xfrm>
          <a:prstGeom prst="rect">
            <a:avLst/>
          </a:prstGeom>
        </p:spPr>
      </p:pic>
      <p:pic>
        <p:nvPicPr>
          <p:cNvPr id="13" name="Picture 7" descr="confusedwolfman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4" name="Picture 8" descr="confusedwolfman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5" name="Picture 5" descr="angrytoasterbrow2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1969" y="3758563"/>
            <a:ext cx="2714675" cy="1804020"/>
          </a:xfrm>
          <a:prstGeom prst="rect">
            <a:avLst/>
          </a:prstGeom>
        </p:spPr>
      </p:pic>
      <p:pic>
        <p:nvPicPr>
          <p:cNvPr id="16" name="Picture 4" descr="angrytoasterbrow.bmp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58584"/>
            <a:ext cx="2714644" cy="1803999"/>
          </a:xfrm>
          <a:prstGeom prst="rect">
            <a:avLst/>
          </a:prstGeom>
        </p:spPr>
      </p:pic>
      <p:sp>
        <p:nvSpPr>
          <p:cNvPr id="18" name="Rounded Rectangular Callout 5"/>
          <p:cNvSpPr/>
          <p:nvPr/>
        </p:nvSpPr>
        <p:spPr>
          <a:xfrm>
            <a:off x="3428992" y="214290"/>
            <a:ext cx="5286412" cy="2428892"/>
          </a:xfrm>
          <a:prstGeom prst="wedgeRoundRectCallout">
            <a:avLst>
              <a:gd name="adj1" fmla="val 7647"/>
              <a:gd name="adj2" fmla="val 8590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Flugzeug</a:t>
            </a:r>
            <a:r>
              <a:rPr lang="en-GB" sz="4000" b="1" dirty="0">
                <a:solidFill>
                  <a:schemeClr val="tx1"/>
                </a:solidFill>
              </a:rPr>
              <a:t>? </a:t>
            </a:r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Flugzeug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</a:p>
          <a:p>
            <a:pPr algn="ctr"/>
            <a:r>
              <a:rPr lang="en-GB" sz="4000" b="1" dirty="0">
                <a:solidFill>
                  <a:schemeClr val="tx1"/>
                </a:solidFill>
              </a:rPr>
              <a:t>Du </a:t>
            </a:r>
            <a:r>
              <a:rPr lang="en-GB" sz="4000" b="1" dirty="0" err="1">
                <a:solidFill>
                  <a:schemeClr val="tx1"/>
                </a:solidFill>
              </a:rPr>
              <a:t>meinst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wohl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unserer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Rakete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pic>
        <p:nvPicPr>
          <p:cNvPr id="19" name="German Possessives Dativ 10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10.wav"/>
          </p:nvPr>
        </p:nvPicPr>
        <p:blipFill>
          <a:blip r:embed="rId1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9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3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 descr="angrykitchen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angrycarrotfac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3167" y="1428736"/>
            <a:ext cx="1992303" cy="4133844"/>
          </a:xfrm>
          <a:prstGeom prst="rect">
            <a:avLst/>
          </a:prstGeom>
        </p:spPr>
      </p:pic>
      <p:pic>
        <p:nvPicPr>
          <p:cNvPr id="6" name="Picture 9" descr="angry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68222"/>
            <a:ext cx="2500330" cy="3084823"/>
          </a:xfrm>
          <a:prstGeom prst="rect">
            <a:avLst/>
          </a:prstGeom>
        </p:spPr>
      </p:pic>
      <p:pic>
        <p:nvPicPr>
          <p:cNvPr id="10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857288" y="2357430"/>
            <a:ext cx="2500330" cy="3084823"/>
          </a:xfrm>
          <a:prstGeom prst="rect">
            <a:avLst/>
          </a:prstGeom>
        </p:spPr>
      </p:pic>
      <p:pic>
        <p:nvPicPr>
          <p:cNvPr id="11" name="Picture 2" descr="angrylighteningbulb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83630" cy="3071834"/>
          </a:xfrm>
          <a:prstGeom prst="rect">
            <a:avLst/>
          </a:prstGeom>
        </p:spPr>
      </p:pic>
      <p:pic>
        <p:nvPicPr>
          <p:cNvPr id="12" name="Picture 1" descr="angrylighteningbulb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928662" y="-428652"/>
            <a:ext cx="2771768" cy="3058744"/>
          </a:xfrm>
          <a:prstGeom prst="rect">
            <a:avLst/>
          </a:prstGeom>
        </p:spPr>
      </p:pic>
      <p:pic>
        <p:nvPicPr>
          <p:cNvPr id="13" name="Picture 7" descr="confusedwolfman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4" name="Picture 8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2071671" y="2714644"/>
            <a:ext cx="1910681" cy="3214686"/>
          </a:xfrm>
          <a:prstGeom prst="rect">
            <a:avLst/>
          </a:prstGeom>
        </p:spPr>
      </p:pic>
      <p:pic>
        <p:nvPicPr>
          <p:cNvPr id="15" name="Picture 5" descr="angrytoasterbrow2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1969" y="3758563"/>
            <a:ext cx="2714675" cy="1804020"/>
          </a:xfrm>
          <a:prstGeom prst="rect">
            <a:avLst/>
          </a:prstGeom>
        </p:spPr>
      </p:pic>
      <p:pic>
        <p:nvPicPr>
          <p:cNvPr id="16" name="Picture 4" descr="angrytoasterbrow.bmp"/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572000" y="3758584"/>
            <a:ext cx="2714644" cy="1803999"/>
          </a:xfrm>
          <a:prstGeom prst="rect">
            <a:avLst/>
          </a:prstGeom>
        </p:spPr>
      </p:pic>
      <p:sp>
        <p:nvSpPr>
          <p:cNvPr id="18" name="Rounded Rectangular Callout 5"/>
          <p:cNvSpPr/>
          <p:nvPr/>
        </p:nvSpPr>
        <p:spPr>
          <a:xfrm>
            <a:off x="3357554" y="71414"/>
            <a:ext cx="5000660" cy="1643074"/>
          </a:xfrm>
          <a:prstGeom prst="wedgeRoundRectCallout">
            <a:avLst>
              <a:gd name="adj1" fmla="val 36091"/>
              <a:gd name="adj2" fmla="val 8855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Jaa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fliegen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unserer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Rakete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sp>
        <p:nvSpPr>
          <p:cNvPr id="19" name="Rounded Rectangular Callout 5"/>
          <p:cNvSpPr/>
          <p:nvPr/>
        </p:nvSpPr>
        <p:spPr>
          <a:xfrm>
            <a:off x="3357554" y="71414"/>
            <a:ext cx="5000660" cy="1643074"/>
          </a:xfrm>
          <a:prstGeom prst="wedgeRoundRectCallout">
            <a:avLst>
              <a:gd name="adj1" fmla="val 3427"/>
              <a:gd name="adj2" fmla="val 15011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Jaa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fliegen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unserer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Rakete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sp>
        <p:nvSpPr>
          <p:cNvPr id="20" name="Rounded Rectangular Callout 5"/>
          <p:cNvSpPr/>
          <p:nvPr/>
        </p:nvSpPr>
        <p:spPr>
          <a:xfrm>
            <a:off x="3357554" y="71414"/>
            <a:ext cx="5000660" cy="1643074"/>
          </a:xfrm>
          <a:prstGeom prst="wedgeRoundRectCallout">
            <a:avLst>
              <a:gd name="adj1" fmla="val -61704"/>
              <a:gd name="adj2" fmla="val 9050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Jaa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fliegen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unserer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Rakete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sp>
        <p:nvSpPr>
          <p:cNvPr id="21" name="Rounded Rectangular Callout 5"/>
          <p:cNvSpPr/>
          <p:nvPr/>
        </p:nvSpPr>
        <p:spPr>
          <a:xfrm>
            <a:off x="3357554" y="71414"/>
            <a:ext cx="5000660" cy="1643074"/>
          </a:xfrm>
          <a:prstGeom prst="wedgeRoundRectCallout">
            <a:avLst>
              <a:gd name="adj1" fmla="val -80923"/>
              <a:gd name="adj2" fmla="val 12860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Jaa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fliegen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unserer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Rakete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sp>
        <p:nvSpPr>
          <p:cNvPr id="22" name="Rounded Rectangular Callout 5"/>
          <p:cNvSpPr/>
          <p:nvPr/>
        </p:nvSpPr>
        <p:spPr>
          <a:xfrm>
            <a:off x="3357554" y="71414"/>
            <a:ext cx="5000660" cy="1643074"/>
          </a:xfrm>
          <a:prstGeom prst="wedgeRoundRectCallout">
            <a:avLst>
              <a:gd name="adj1" fmla="val -35890"/>
              <a:gd name="adj2" fmla="val 16540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Jaa</a:t>
            </a:r>
            <a:r>
              <a:rPr lang="en-GB" sz="4000" b="1" dirty="0">
                <a:solidFill>
                  <a:schemeClr val="tx1"/>
                </a:solidFill>
              </a:rPr>
              <a:t>! </a:t>
            </a:r>
            <a:r>
              <a:rPr lang="en-GB" sz="4000" b="1" dirty="0" err="1">
                <a:solidFill>
                  <a:schemeClr val="tx1"/>
                </a:solidFill>
              </a:rPr>
              <a:t>Wir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fliegen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rgbClr val="FF0000"/>
                </a:solidFill>
              </a:rPr>
              <a:t>unserer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Rakete</a:t>
            </a:r>
            <a:r>
              <a:rPr lang="en-GB" sz="4000" b="1" dirty="0">
                <a:solidFill>
                  <a:schemeClr val="tx1"/>
                </a:solidFill>
              </a:rPr>
              <a:t>!!</a:t>
            </a:r>
          </a:p>
        </p:txBody>
      </p:sp>
      <p:sp>
        <p:nvSpPr>
          <p:cNvPr id="23" name="Round Diagonal Corner Rectangle 6"/>
          <p:cNvSpPr/>
          <p:nvPr/>
        </p:nvSpPr>
        <p:spPr>
          <a:xfrm>
            <a:off x="0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Yeah! Let’s take our rocket!!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24" name="German Possessives Dativ 11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11.wav"/>
          </p:nvPr>
        </p:nvPicPr>
        <p:blipFill>
          <a:blip r:embed="rId1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15206" y="1428737"/>
            <a:ext cx="1992303" cy="4133842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80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1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1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1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18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1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18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10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8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 descr="484978679_91b77d0977_b.jpg"/>
          <p:cNvPicPr>
            <a:picLocks noGrp="1" noChangeAspect="1"/>
          </p:cNvPicPr>
          <p:nvPr>
            <p:ph idx="1"/>
          </p:nvPr>
        </p:nvPicPr>
        <p:blipFill>
          <a:blip r:embed="rId4" cstate="screen"/>
          <a:stretch>
            <a:fillRect/>
          </a:stretch>
        </p:blipFill>
        <p:spPr>
          <a:xfrm>
            <a:off x="-32" y="-71462"/>
            <a:ext cx="19788358" cy="6858000"/>
          </a:xfrm>
        </p:spPr>
      </p:pic>
      <p:pic>
        <p:nvPicPr>
          <p:cNvPr id="6" name="Picture 5" descr="angry rocket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2624137" y="223837"/>
            <a:ext cx="3895725" cy="6410325"/>
          </a:xfrm>
          <a:prstGeom prst="rect">
            <a:avLst/>
          </a:prstGeom>
        </p:spPr>
      </p:pic>
      <p:pic>
        <p:nvPicPr>
          <p:cNvPr id="7" name="Picture 6" descr="angry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285720" y="3214686"/>
            <a:ext cx="2537470" cy="2047476"/>
          </a:xfrm>
          <a:prstGeom prst="rect">
            <a:avLst/>
          </a:prstGeom>
        </p:spPr>
      </p:pic>
      <p:pic>
        <p:nvPicPr>
          <p:cNvPr id="9" name="Picture 8" descr="angry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316269" y="1683939"/>
            <a:ext cx="2643174" cy="2132768"/>
          </a:xfrm>
          <a:prstGeom prst="rect">
            <a:avLst/>
          </a:prstGeom>
        </p:spPr>
      </p:pic>
      <p:sp>
        <p:nvSpPr>
          <p:cNvPr id="5" name="Round Diagonal Corner Rectangle 4"/>
          <p:cNvSpPr/>
          <p:nvPr/>
        </p:nvSpPr>
        <p:spPr>
          <a:xfrm>
            <a:off x="0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>
                <a:solidFill>
                  <a:schemeClr val="tx1"/>
                </a:solidFill>
              </a:rPr>
              <a:t>(Flying)…………………. </a:t>
            </a:r>
          </a:p>
        </p:txBody>
      </p:sp>
      <p:pic>
        <p:nvPicPr>
          <p:cNvPr id="10" name="MSj03884320000[1].wav">
            <a:hlinkClick r:id="" action="ppaction://media"/>
          </p:cNvPr>
          <p:cNvPicPr>
            <a:picLocks noRot="1" noChangeAspect="1"/>
          </p:cNvPicPr>
          <p:nvPr>
            <a:wavAudioFile r:embed="rId1" name="MSj03884320000[1].wav"/>
          </p:nvPr>
        </p:nvPicPr>
        <p:blipFill>
          <a:blip r:embed="rId7" cstate="print"/>
          <a:stretch>
            <a:fillRect/>
          </a:stretch>
        </p:blipFill>
        <p:spPr>
          <a:xfrm>
            <a:off x="8501090" y="6143644"/>
            <a:ext cx="304800" cy="304800"/>
          </a:xfrm>
          <a:prstGeom prst="rect">
            <a:avLst/>
          </a:prstGeom>
        </p:spPr>
      </p:pic>
      <p:pic>
        <p:nvPicPr>
          <p:cNvPr id="11" name="MS900097485[1].wav">
            <a:hlinkClick r:id="" action="ppaction://media"/>
          </p:cNvPr>
          <p:cNvPicPr>
            <a:picLocks noRot="1" noChangeAspect="1"/>
          </p:cNvPicPr>
          <p:nvPr>
            <a:wavAudioFile r:embed="rId2" name="MS900097485[1].wav"/>
          </p:nvPr>
        </p:nvPicPr>
        <p:blipFill>
          <a:blip r:embed="rId7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7.50809E-6 C 0.00209 -0.00186 0.00487 -0.00301 0.00643 -0.00555 C 0.00782 -0.00787 0.00643 -0.01503 0.00851 -0.01411 C 0.02084 -0.00879 0.00695 -0.0007 0.01493 0.00577 C 0.02049 0.01017 0.03455 0.01456 0.04254 0.0171 C 0.03334 0.02126 0.02987 0.0171 0.02136 0.01132 C 0.01823 0.00531 0.01719 -7.50809E-6 0.01077 -7.50809E-6 C 0.00434 -7.50809E-6 -0.00208 0.003 -0.0085 0.003 C -0.01423 0.003 0.00278 0.00092 0.00851 -7.50809E-6 C 0.01059 0.00092 0.01285 0.00415 0.01493 0.003 C 0.02049 0.00023 0.02101 -0.01989 0.02136 -0.02266 C 0.02414 -0.08415 0.01737 -0.07328 0.03629 -0.04809 C 0.04306 -0.02035 0.03212 -0.05918 0.0448 -0.03399 C 0.04636 -0.03075 0.04618 -0.02636 0.04688 -0.02266 C 0.04636 -0.01526 0.04584 0.0067 0.04254 0.0171 C 0.03091 0.05293 0.04445 0.00115 0.03629 0.03397 C 0.03698 0.04068 0.03334 0.05293 0.03837 0.05385 C 0.0415 0.05455 0.05469 0.03097 0.05747 0.02565 C 0.05903 0.02288 0.06042 0.01987 0.06181 0.0171 C 0.06407 0.00531 0.06563 -0.0215 0.05955 -0.03098 C 0.05747 -0.03422 0.05382 -0.03491 0.05105 -0.03676 C 0.04202 -0.03376 0.03612 -0.02821 0.02778 -0.02266 C 0.0257 -0.01896 0.02188 -0.01596 0.02136 -0.01133 C 0.02014 0.00046 0.03316 0.00415 0.03837 0.00855 C 0.04688 0.00762 0.05573 0.00878 0.06389 0.00577 C 0.06893 0.00392 0.07674 -0.00555 0.07674 -0.00555 C 0.08021 -0.02405 0.07171 -0.04554 0.07882 -0.06219 C 0.08021 -0.06519 0.09237 -0.07259 0.09375 -0.07351 C 0.09723 -0.07259 0.10105 -0.07282 0.10434 -0.07074 C 0.12014 -0.06011 0.11528 -0.02289 0.10434 -0.00833 C 0.09757 0.00069 0.08542 0.00184 0.07674 0.00577 C 0.06806 0.00207 0.06459 -0.00417 0.05955 -0.01411 C 0.06476 -0.04 0.06268 -0.03445 0.08525 -0.03098 C 0.09601 -0.0215 0.09011 -0.01873 0.09792 -0.00833 C 0.10556 0.00184 0.10695 0.00023 0.11702 0.003 C 0.12153 0.00184 0.14862 0.00138 0.12778 -0.02266 C 0.12396 -0.02705 0.11789 -0.02058 0.11285 -0.01965 C 0.10955 -0.00648 0.11632 0.01109 0.11077 0.01987 C 0.10886 0.02288 0.10504 0.02172 0.10226 0.02265 C 0.08091 0.01479 0.0908 0.02219 0.08299 0.003 " pathEditMode="relative" ptsTypes="fffffffffffffffffffffffffffffffffffffffA">
                                      <p:cBhvr>
                                        <p:cTn id="8" dur="4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Motion origin="layout" path="M 0 3.48128E-6 L 1.32292 -0.01041 " pathEditMode="relative" rAng="0" ptsTypes="AA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1" y="-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48128E-6 L -0.98819 3.48128E-6 " pathEditMode="relative" rAng="0" ptsTypes="AA">
                                      <p:cBhvr>
                                        <p:cTn id="12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4" y="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6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5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-3.05556E-6 4.07407E-6 L -0.35625 -0.00602 " pathEditMode="relative" rAng="0" ptsTypes="AA">
                                      <p:cBhvr>
                                        <p:cTn id="30" dur="8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8" y="-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Motion origin="layout" path="M 4.72222E-6 4.44444E-6 L -0.39445 -0.01297 " pathEditMode="relative" rAng="0" ptsTypes="AA">
                                      <p:cBhvr>
                                        <p:cTn id="32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" y="-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2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7" descr="484978679_91b77d0977_b.jpg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rcRect r="53791"/>
          <a:stretch>
            <a:fillRect/>
          </a:stretch>
        </p:blipFill>
        <p:spPr>
          <a:xfrm>
            <a:off x="-32" y="-71462"/>
            <a:ext cx="9144032" cy="6929462"/>
          </a:xfrm>
          <a:prstGeom prst="rect">
            <a:avLst/>
          </a:prstGeom>
        </p:spPr>
      </p:pic>
      <p:pic>
        <p:nvPicPr>
          <p:cNvPr id="7" name="Picture 6" descr="angry rocket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5400000">
            <a:off x="2603839" y="244134"/>
            <a:ext cx="3936319" cy="6410325"/>
          </a:xfrm>
          <a:prstGeom prst="rect">
            <a:avLst/>
          </a:prstGeom>
        </p:spPr>
      </p:pic>
      <p:pic>
        <p:nvPicPr>
          <p:cNvPr id="8" name="Picture 7" descr="angry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6200000">
            <a:off x="272499" y="3227906"/>
            <a:ext cx="2563911" cy="2047476"/>
          </a:xfrm>
          <a:prstGeom prst="rect">
            <a:avLst/>
          </a:prstGeom>
        </p:spPr>
      </p:pic>
      <p:pic>
        <p:nvPicPr>
          <p:cNvPr id="9" name="Picture 8" descr="angry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6200000" flipV="1">
            <a:off x="302497" y="1697710"/>
            <a:ext cx="2670717" cy="21327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Dativ</a:t>
            </a:r>
            <a:r>
              <a:rPr lang="en-GB" b="1" dirty="0"/>
              <a:t> – Possessive Pronouns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9819" y="1571612"/>
            <a:ext cx="3406429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4000" b="1" dirty="0"/>
              <a:t>To take...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my</a:t>
            </a:r>
            <a:r>
              <a:rPr lang="en-GB" sz="4000" b="1" dirty="0"/>
              <a:t> car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your</a:t>
            </a:r>
            <a:r>
              <a:rPr lang="en-GB" sz="4000" b="1" dirty="0"/>
              <a:t> car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his/her</a:t>
            </a:r>
            <a:r>
              <a:rPr lang="en-GB" sz="4000" b="1" dirty="0"/>
              <a:t> car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our</a:t>
            </a:r>
            <a:r>
              <a:rPr lang="en-GB" sz="4000" b="1" dirty="0"/>
              <a:t> car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your</a:t>
            </a:r>
            <a:r>
              <a:rPr lang="en-GB" sz="4000" b="1" dirty="0"/>
              <a:t> (pl.) car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their</a:t>
            </a:r>
            <a:r>
              <a:rPr lang="en-GB" sz="4000" b="1" dirty="0"/>
              <a:t> car</a:t>
            </a:r>
          </a:p>
          <a:p>
            <a:pPr>
              <a:spcBef>
                <a:spcPts val="0"/>
              </a:spcBef>
              <a:buNone/>
            </a:pPr>
            <a:endParaRPr lang="en-GB" sz="4000" dirty="0"/>
          </a:p>
          <a:p>
            <a:pPr>
              <a:spcBef>
                <a:spcPts val="0"/>
              </a:spcBef>
            </a:pPr>
            <a:endParaRPr lang="en-GB" sz="40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714876" y="1571612"/>
            <a:ext cx="4429124" cy="4857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Mit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m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Auto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d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Auto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noProof="0" dirty="0" err="1">
                <a:solidFill>
                  <a:srgbClr val="FF0000"/>
                </a:solidFill>
              </a:rPr>
              <a:t>s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</a:t>
            </a:r>
            <a:r>
              <a:rPr lang="en-GB" sz="4000" b="1" dirty="0" err="1">
                <a:solidFill>
                  <a:srgbClr val="FF0000"/>
                </a:solidFill>
              </a:rPr>
              <a:t>i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Auto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u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nser</a:t>
            </a:r>
            <a:r>
              <a:rPr kumimoji="0" lang="en-GB" sz="4000" b="1" i="0" u="sng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Auto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e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Auto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i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hr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Auto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...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fahren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German Possessives Dativ 12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12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5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7" descr="484978679_91b77d0977_b.jpg"/>
          <p:cNvPicPr>
            <a:picLocks noChangeAspect="1"/>
          </p:cNvPicPr>
          <p:nvPr/>
        </p:nvPicPr>
        <p:blipFill>
          <a:blip r:embed="rId3" cstate="screen">
            <a:lum bright="70000" contrast="-70000"/>
          </a:blip>
          <a:srcRect r="53791"/>
          <a:stretch>
            <a:fillRect/>
          </a:stretch>
        </p:blipFill>
        <p:spPr>
          <a:xfrm>
            <a:off x="-32" y="-71462"/>
            <a:ext cx="9144032" cy="6929462"/>
          </a:xfrm>
          <a:prstGeom prst="rect">
            <a:avLst/>
          </a:prstGeom>
        </p:spPr>
      </p:pic>
      <p:pic>
        <p:nvPicPr>
          <p:cNvPr id="8" name="Picture 7" descr="angry rocket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5400000">
            <a:off x="2603839" y="244134"/>
            <a:ext cx="3936319" cy="6410325"/>
          </a:xfrm>
          <a:prstGeom prst="rect">
            <a:avLst/>
          </a:prstGeom>
        </p:spPr>
      </p:pic>
      <p:pic>
        <p:nvPicPr>
          <p:cNvPr id="9" name="Picture 8" descr="angry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6200000">
            <a:off x="272499" y="3227906"/>
            <a:ext cx="2563911" cy="2047476"/>
          </a:xfrm>
          <a:prstGeom prst="rect">
            <a:avLst/>
          </a:prstGeom>
        </p:spPr>
      </p:pic>
      <p:pic>
        <p:nvPicPr>
          <p:cNvPr id="10" name="Picture 9" descr="angryclou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6200000" flipV="1">
            <a:off x="302497" y="1697710"/>
            <a:ext cx="2670717" cy="213276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Dativ</a:t>
            </a:r>
            <a:r>
              <a:rPr lang="en-GB" b="1" dirty="0"/>
              <a:t> – Possessive Pronouns</a:t>
            </a:r>
            <a:endParaRPr lang="en-GB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57224" y="1571612"/>
            <a:ext cx="3857652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GB" sz="4000" b="1" dirty="0"/>
              <a:t>To take...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my</a:t>
            </a:r>
            <a:r>
              <a:rPr lang="en-GB" sz="4000" b="1" dirty="0"/>
              <a:t> rocket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your</a:t>
            </a:r>
            <a:r>
              <a:rPr lang="en-GB" sz="4000" b="1" dirty="0"/>
              <a:t> rocket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his/her</a:t>
            </a:r>
            <a:r>
              <a:rPr lang="en-GB" sz="4000" b="1" dirty="0"/>
              <a:t> rocket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our</a:t>
            </a:r>
            <a:r>
              <a:rPr lang="en-GB" sz="4000" b="1" dirty="0"/>
              <a:t> rocket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your</a:t>
            </a:r>
            <a:r>
              <a:rPr lang="en-GB" sz="4000" b="1" dirty="0"/>
              <a:t> (pl.) rocket</a:t>
            </a:r>
          </a:p>
          <a:p>
            <a:pPr>
              <a:spcBef>
                <a:spcPts val="0"/>
              </a:spcBef>
              <a:buNone/>
            </a:pPr>
            <a:r>
              <a:rPr lang="en-GB" sz="4000" b="1" dirty="0">
                <a:solidFill>
                  <a:srgbClr val="FF0000"/>
                </a:solidFill>
              </a:rPr>
              <a:t>their</a:t>
            </a:r>
            <a:r>
              <a:rPr lang="en-GB" sz="4000" b="1" dirty="0"/>
              <a:t> rocket</a:t>
            </a:r>
          </a:p>
          <a:p>
            <a:pPr>
              <a:spcBef>
                <a:spcPts val="0"/>
              </a:spcBef>
            </a:pPr>
            <a:endParaRPr lang="en-GB" sz="4000" b="1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743480" y="1571612"/>
            <a:ext cx="4400520" cy="48577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Mit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...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m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ein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Rakete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dein</a:t>
            </a:r>
            <a:r>
              <a:rPr lang="en-GB" sz="4000" b="1" u="sng" dirty="0" err="1">
                <a:solidFill>
                  <a:srgbClr val="FF0000"/>
                </a:solidFill>
              </a:rPr>
              <a:t>er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/>
              <a:t>Rakete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>
                <a:solidFill>
                  <a:srgbClr val="FF0000"/>
                </a:solidFill>
              </a:rPr>
              <a:t>sein</a:t>
            </a:r>
            <a:r>
              <a:rPr lang="en-GB" sz="4000" b="1" u="sng" dirty="0">
                <a:solidFill>
                  <a:srgbClr val="FF0000"/>
                </a:solidFill>
              </a:rPr>
              <a:t>er</a:t>
            </a:r>
            <a:r>
              <a:rPr lang="en-GB" sz="4000" b="1" dirty="0">
                <a:solidFill>
                  <a:srgbClr val="FF0000"/>
                </a:solidFill>
              </a:rPr>
              <a:t>/</a:t>
            </a:r>
            <a:r>
              <a:rPr lang="en-GB" sz="4000" b="1" dirty="0" err="1">
                <a:solidFill>
                  <a:srgbClr val="FF0000"/>
                </a:solidFill>
              </a:rPr>
              <a:t>ihr</a:t>
            </a:r>
            <a:r>
              <a:rPr lang="en-GB" sz="4000" b="1" u="sng" dirty="0" err="1">
                <a:solidFill>
                  <a:srgbClr val="FF0000"/>
                </a:solidFill>
              </a:rPr>
              <a:t>er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/>
              <a:t>Rakete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unser</a:t>
            </a:r>
            <a:r>
              <a:rPr lang="en-GB" sz="4000" b="1" u="sng" dirty="0" err="1">
                <a:solidFill>
                  <a:srgbClr val="FF0000"/>
                </a:solidFill>
              </a:rPr>
              <a:t>er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/>
              <a:t>Rakete</a:t>
            </a:r>
            <a:endParaRPr lang="en-GB" sz="40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e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ur</a:t>
            </a:r>
            <a:r>
              <a:rPr kumimoji="0" lang="en-GB" sz="4000" b="1" i="0" u="sng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</a:t>
            </a:r>
            <a:r>
              <a:rPr kumimoji="0" lang="en-GB" sz="40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4000" b="1" i="0" u="none" strike="noStrike" kern="1200" cap="none" spc="0" normalizeH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Rakete</a:t>
            </a:r>
            <a:endParaRPr kumimoji="0" lang="en-GB" sz="4000" b="1" i="0" u="none" strike="noStrike" kern="1200" cap="none" spc="0" normalizeH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GB" sz="4000" b="1" dirty="0" err="1">
                <a:solidFill>
                  <a:srgbClr val="FF0000"/>
                </a:solidFill>
              </a:rPr>
              <a:t>i</a:t>
            </a:r>
            <a:r>
              <a:rPr lang="en-GB" sz="4000" b="1" baseline="0" dirty="0" err="1">
                <a:solidFill>
                  <a:srgbClr val="FF0000"/>
                </a:solidFill>
              </a:rPr>
              <a:t>hr</a:t>
            </a:r>
            <a:r>
              <a:rPr lang="en-GB" sz="4000" b="1" u="sng" baseline="0" dirty="0" err="1">
                <a:solidFill>
                  <a:srgbClr val="FF0000"/>
                </a:solidFill>
              </a:rPr>
              <a:t>er</a:t>
            </a:r>
            <a:r>
              <a:rPr lang="en-GB" sz="4000" b="1" dirty="0">
                <a:solidFill>
                  <a:srgbClr val="FF0000"/>
                </a:solidFill>
              </a:rPr>
              <a:t> </a:t>
            </a:r>
            <a:r>
              <a:rPr lang="en-GB" sz="4000" b="1" dirty="0" err="1"/>
              <a:t>Rakete</a:t>
            </a:r>
            <a:endParaRPr lang="en-GB" sz="4000" b="1" dirty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... </a:t>
            </a:r>
            <a:r>
              <a:rPr kumimoji="0" lang="en-GB" sz="40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fliegen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German Possessives Dativ 13.wav">
            <a:hlinkClick r:id="" action="ppaction://media"/>
          </p:cNvPr>
          <p:cNvPicPr>
            <a:picLocks noRot="1" noChangeAspect="1"/>
          </p:cNvPicPr>
          <p:nvPr>
            <a:wavAudioFile r:embed="rId1" name="German Possessives Dativ 13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8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Content Placeholder 7" descr="484978679_91b77d0977_b.jpg"/>
          <p:cNvPicPr>
            <a:picLocks noChangeAspect="1"/>
          </p:cNvPicPr>
          <p:nvPr/>
        </p:nvPicPr>
        <p:blipFill>
          <a:blip r:embed="rId4" cstate="screen">
            <a:lum bright="70000" contrast="-70000"/>
          </a:blip>
          <a:srcRect r="53791"/>
          <a:stretch>
            <a:fillRect/>
          </a:stretch>
        </p:blipFill>
        <p:spPr>
          <a:xfrm>
            <a:off x="-32" y="-71462"/>
            <a:ext cx="9144032" cy="6929462"/>
          </a:xfrm>
          <a:prstGeom prst="rect">
            <a:avLst/>
          </a:prstGeom>
        </p:spPr>
      </p:pic>
      <p:pic>
        <p:nvPicPr>
          <p:cNvPr id="28" name="Picture 27" descr="angry rocket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5400000">
            <a:off x="2603839" y="244134"/>
            <a:ext cx="3936319" cy="6410325"/>
          </a:xfrm>
          <a:prstGeom prst="rect">
            <a:avLst/>
          </a:prstGeom>
        </p:spPr>
      </p:pic>
      <p:pic>
        <p:nvPicPr>
          <p:cNvPr id="29" name="Picture 28" descr="angry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6200000">
            <a:off x="272499" y="3227906"/>
            <a:ext cx="2563911" cy="2047476"/>
          </a:xfrm>
          <a:prstGeom prst="rect">
            <a:avLst/>
          </a:prstGeom>
        </p:spPr>
      </p:pic>
      <p:pic>
        <p:nvPicPr>
          <p:cNvPr id="30" name="Picture 29" descr="angryclou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 rot="16200000" flipV="1">
            <a:off x="302497" y="1697710"/>
            <a:ext cx="2670717" cy="2132768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9322" y="428604"/>
            <a:ext cx="3895238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1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1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2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3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-1700293"/>
            <a:ext cx="914397" cy="1583049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4FA91528-B53E-BD64-4999-F19DD2E9CE8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233FE374-9AB9-8569-77E2-EE7D7C8FC313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4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6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3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5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2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4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2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4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3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0" y="216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9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0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8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1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2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0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1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1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3AC7DA8-F178-4ED1-94FF-43FC6E7B29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F5D0A5-432E-47EE-A0FF-9D5336505C7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67CF1FE-C6CA-4CB6-8332-864F8DB9AF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262</Words>
  <Application>Microsoft Office PowerPoint</Application>
  <PresentationFormat>On-screen Show (4:3)</PresentationFormat>
  <Paragraphs>60</Paragraphs>
  <Slides>15</Slides>
  <Notes>0</Notes>
  <HiddenSlides>0</HiddenSlides>
  <MMClips>15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Larissa-Design</vt:lpstr>
      <vt:lpstr>The Empty Fridge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Dativ – Possessive Pronouns</vt:lpstr>
      <vt:lpstr>Dativ – Possessive Pronouns</vt:lpstr>
      <vt:lpstr>Join us again!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Tobias</dc:creator>
  <cp:lastModifiedBy>Bernardo Carvalho de Mello</cp:lastModifiedBy>
  <cp:revision>51</cp:revision>
  <dcterms:created xsi:type="dcterms:W3CDTF">2010-04-20T09:09:34Z</dcterms:created>
  <dcterms:modified xsi:type="dcterms:W3CDTF">2025-07-22T17:34:07Z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