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311" r:id="rId6"/>
    <p:sldId id="312" r:id="rId7"/>
    <p:sldId id="315" r:id="rId8"/>
    <p:sldId id="320" r:id="rId9"/>
    <p:sldId id="323" r:id="rId10"/>
    <p:sldId id="324" r:id="rId11"/>
    <p:sldId id="263" r:id="rId12"/>
    <p:sldId id="32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64" autoAdjust="0"/>
    <p:restoredTop sz="94626"/>
  </p:normalViewPr>
  <p:slideViewPr>
    <p:cSldViewPr>
      <p:cViewPr varScale="1">
        <p:scale>
          <a:sx n="107" d="100"/>
          <a:sy n="107" d="100"/>
        </p:scale>
        <p:origin x="2256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22131-9FBF-40BF-97E6-AC93BBD01173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E6C84-A7C4-4A04-865A-5073933A703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Said</a:t>
            </a:r>
            <a:r>
              <a:rPr lang="en-GB" baseline="0" dirty="0"/>
              <a:t> by </a:t>
            </a:r>
            <a:r>
              <a:rPr lang="en-GB" dirty="0"/>
              <a:t>Potato before he enters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E6C84-A7C4-4A04-865A-5073933A703A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4E6C84-A7C4-4A04-865A-5073933A703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2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8.png"/><Relationship Id="rId2" Type="http://schemas.openxmlformats.org/officeDocument/2006/relationships/audio" Target="../media/audio4.wav"/><Relationship Id="rId1" Type="http://schemas.openxmlformats.org/officeDocument/2006/relationships/audio" Target="../media/audio3.wav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5.wav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6.wav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7.wav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13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8.wav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8.pn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9.wav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microsoft.com/office/2007/relationships/hdphoto" Target="../media/hdphoto1.wdp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2" Type="http://schemas.openxmlformats.org/officeDocument/2006/relationships/audio" Target="../media/audio11.wav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audio" Target="../media/audio10.wav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5" Type="http://schemas.openxmlformats.org/officeDocument/2006/relationships/image" Target="../media/image2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/>
              <a:t>Handy Verbs</a:t>
            </a:r>
            <a:br>
              <a:rPr lang="en-GB" sz="8000" dirty="0"/>
            </a:br>
            <a:r>
              <a:rPr lang="en-GB" sz="5400" dirty="0"/>
              <a:t>Present Tense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GB" dirty="0"/>
              <a:t>With the Angry Family</a:t>
            </a:r>
          </a:p>
          <a:p>
            <a:endParaRPr lang="en-GB" dirty="0"/>
          </a:p>
          <a:p>
            <a:r>
              <a:rPr lang="en-GB" sz="7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like</a:t>
            </a:r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286776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grybeach.bmp"/>
          <p:cNvPicPr>
            <a:picLocks noChangeAspect="1"/>
          </p:cNvPicPr>
          <p:nvPr/>
        </p:nvPicPr>
        <p:blipFill>
          <a:blip r:embed="rId4" cstate="print">
            <a:lum bright="-10000"/>
          </a:blip>
          <a:srcRect b="55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altLang="zh-CN" sz="3600" b="1" dirty="0">
                <a:solidFill>
                  <a:schemeClr val="tx1"/>
                </a:solidFill>
              </a:rPr>
              <a:t>He likes her, but she doesn’t like him.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500034" y="428604"/>
            <a:ext cx="6429420" cy="1214446"/>
          </a:xfrm>
          <a:prstGeom prst="wedgeRoundRectCallout">
            <a:avLst>
              <a:gd name="adj1" fmla="val 107796"/>
              <a:gd name="adj2" fmla="val 15976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zh-CN" sz="4000" b="1" dirty="0" err="1">
                <a:solidFill>
                  <a:schemeClr val="tx1"/>
                </a:solidFill>
              </a:rPr>
              <a:t>Er</a:t>
            </a:r>
            <a:r>
              <a:rPr lang="en-GB" altLang="zh-CN" sz="4000" b="1" dirty="0">
                <a:solidFill>
                  <a:schemeClr val="tx1"/>
                </a:solidFill>
              </a:rPr>
              <a:t> </a:t>
            </a:r>
            <a:r>
              <a:rPr lang="en-GB" altLang="zh-CN" sz="4000" b="1" dirty="0" err="1">
                <a:solidFill>
                  <a:schemeClr val="tx1"/>
                </a:solidFill>
              </a:rPr>
              <a:t>mag</a:t>
            </a:r>
            <a:r>
              <a:rPr lang="en-GB" altLang="zh-CN" sz="4000" b="1" dirty="0">
                <a:solidFill>
                  <a:schemeClr val="tx1"/>
                </a:solidFill>
              </a:rPr>
              <a:t> </a:t>
            </a:r>
            <a:r>
              <a:rPr lang="en-GB" altLang="zh-CN" sz="4000" b="1" dirty="0" err="1">
                <a:solidFill>
                  <a:schemeClr val="tx1"/>
                </a:solidFill>
              </a:rPr>
              <a:t>sie</a:t>
            </a:r>
            <a:r>
              <a:rPr lang="en-GB" altLang="zh-CN" sz="4000" b="1" dirty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en-GB" altLang="zh-CN" sz="4000" b="1" dirty="0" err="1">
                <a:solidFill>
                  <a:schemeClr val="tx1"/>
                </a:solidFill>
              </a:rPr>
              <a:t>aber</a:t>
            </a:r>
            <a:r>
              <a:rPr lang="en-GB" altLang="zh-CN" sz="4000" b="1" dirty="0">
                <a:solidFill>
                  <a:schemeClr val="tx1"/>
                </a:solidFill>
              </a:rPr>
              <a:t> </a:t>
            </a:r>
            <a:r>
              <a:rPr lang="en-GB" altLang="zh-CN" sz="4000" b="1" dirty="0" err="1">
                <a:solidFill>
                  <a:schemeClr val="tx1"/>
                </a:solidFill>
              </a:rPr>
              <a:t>sie</a:t>
            </a:r>
            <a:r>
              <a:rPr lang="en-GB" altLang="zh-CN" sz="4000" b="1" dirty="0">
                <a:solidFill>
                  <a:schemeClr val="tx1"/>
                </a:solidFill>
              </a:rPr>
              <a:t> </a:t>
            </a:r>
            <a:r>
              <a:rPr lang="en-GB" altLang="zh-CN" sz="4000" b="1" dirty="0" err="1">
                <a:solidFill>
                  <a:schemeClr val="tx1"/>
                </a:solidFill>
              </a:rPr>
              <a:t>mag</a:t>
            </a:r>
            <a:r>
              <a:rPr lang="en-GB" altLang="zh-CN" sz="4000" b="1" dirty="0">
                <a:solidFill>
                  <a:schemeClr val="tx1"/>
                </a:solidFill>
              </a:rPr>
              <a:t> </a:t>
            </a:r>
            <a:r>
              <a:rPr lang="en-GB" altLang="zh-CN" sz="4000" b="1" dirty="0" err="1">
                <a:solidFill>
                  <a:schemeClr val="tx1"/>
                </a:solidFill>
              </a:rPr>
              <a:t>ihn</a:t>
            </a:r>
            <a:r>
              <a:rPr lang="en-GB" altLang="zh-CN" sz="4000" b="1" dirty="0">
                <a:solidFill>
                  <a:schemeClr val="tx1"/>
                </a:solidFill>
              </a:rPr>
              <a:t> </a:t>
            </a:r>
            <a:r>
              <a:rPr lang="en-GB" altLang="zh-CN" sz="4000" b="1" dirty="0" err="1">
                <a:solidFill>
                  <a:schemeClr val="tx1"/>
                </a:solidFill>
              </a:rPr>
              <a:t>nicht</a:t>
            </a:r>
            <a:r>
              <a:rPr lang="en-GB" altLang="zh-CN" sz="4000" b="1" dirty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rgbClr val="FF0000"/>
              </a:solidFill>
            </a:endParaRPr>
          </a:p>
        </p:txBody>
      </p:sp>
      <p:pic>
        <p:nvPicPr>
          <p:cNvPr id="11" name="Picture 10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500306"/>
            <a:ext cx="1824032" cy="3068900"/>
          </a:xfrm>
          <a:prstGeom prst="rect">
            <a:avLst/>
          </a:prstGeom>
        </p:spPr>
      </p:pic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786314" y="3282776"/>
            <a:ext cx="2286016" cy="2522699"/>
          </a:xfrm>
          <a:prstGeom prst="rect">
            <a:avLst/>
          </a:prstGeom>
        </p:spPr>
      </p:pic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31415" y="2786058"/>
            <a:ext cx="2412585" cy="2976567"/>
          </a:xfrm>
          <a:prstGeom prst="rect">
            <a:avLst/>
          </a:prstGeom>
        </p:spPr>
      </p:pic>
      <p:pic>
        <p:nvPicPr>
          <p:cNvPr id="9" name="GRHandyVerbs-ToLike - 2.wav">
            <a:hlinkClick r:id="" action="ppaction://media"/>
          </p:cNvPr>
          <p:cNvPicPr>
            <a:picLocks noRot="1" noChangeAspect="1"/>
          </p:cNvPicPr>
          <p:nvPr>
            <a:wavAudioFile r:embed="rId1" name="GRHandyVerbs-ToLike - 2.wav"/>
          </p:nvPr>
        </p:nvPicPr>
        <p:blipFill>
          <a:blip r:embed="rId8" cstate="print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392"/>
                            </p:stCondLst>
                            <p:childTnLst>
                              <p:par>
                                <p:cTn id="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ngrybeach.bmp"/>
          <p:cNvPicPr>
            <a:picLocks noChangeAspect="1"/>
          </p:cNvPicPr>
          <p:nvPr/>
        </p:nvPicPr>
        <p:blipFill>
          <a:blip r:embed="rId4" cstate="print">
            <a:lum bright="-10000"/>
          </a:blip>
          <a:srcRect b="55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altLang="zh-CN" sz="3600" b="1" dirty="0">
                <a:solidFill>
                  <a:schemeClr val="tx1"/>
                </a:solidFill>
              </a:rPr>
              <a:t>What!? You do like him?</a:t>
            </a:r>
            <a:endParaRPr lang="en-GB" sz="3600" b="1" dirty="0">
              <a:solidFill>
                <a:schemeClr val="tx1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1714480" y="428604"/>
            <a:ext cx="3786214" cy="1928826"/>
          </a:xfrm>
          <a:prstGeom prst="wedgeRoundRectCallout">
            <a:avLst>
              <a:gd name="adj1" fmla="val 53566"/>
              <a:gd name="adj2" fmla="val 89080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zh-CN" sz="4000" b="1" dirty="0">
                <a:solidFill>
                  <a:schemeClr val="tx1"/>
                </a:solidFill>
              </a:rPr>
              <a:t>Was!? Du </a:t>
            </a:r>
            <a:r>
              <a:rPr lang="en-GB" altLang="zh-CN" sz="4000" b="1" dirty="0" err="1">
                <a:solidFill>
                  <a:schemeClr val="tx1"/>
                </a:solidFill>
              </a:rPr>
              <a:t>magst</a:t>
            </a:r>
            <a:r>
              <a:rPr lang="en-GB" altLang="zh-CN" sz="4000" b="1" dirty="0">
                <a:solidFill>
                  <a:schemeClr val="tx1"/>
                </a:solidFill>
              </a:rPr>
              <a:t> </a:t>
            </a:r>
            <a:r>
              <a:rPr lang="en-GB" altLang="zh-CN" sz="4000" b="1" dirty="0" err="1">
                <a:solidFill>
                  <a:schemeClr val="tx1"/>
                </a:solidFill>
              </a:rPr>
              <a:t>ihn</a:t>
            </a:r>
            <a:r>
              <a:rPr lang="en-GB" altLang="zh-CN" sz="4000" b="1" dirty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altLang="zh-CN" sz="3600" b="1" dirty="0">
                <a:solidFill>
                  <a:schemeClr val="tx1"/>
                </a:solidFill>
              </a:rPr>
              <a:t>What!? You like him?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4" name="Picture 13" descr="angrylightningbulb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786314" y="3282776"/>
            <a:ext cx="2286016" cy="2522699"/>
          </a:xfrm>
          <a:prstGeom prst="rect">
            <a:avLst/>
          </a:prstGeom>
        </p:spPr>
      </p:pic>
      <p:pic>
        <p:nvPicPr>
          <p:cNvPr id="15" name="Picture 14" descr="angrylightningbulb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3504" y="3286124"/>
            <a:ext cx="2286016" cy="2522699"/>
          </a:xfrm>
          <a:prstGeom prst="rect">
            <a:avLst/>
          </a:prstGeom>
        </p:spPr>
      </p:pic>
      <p:pic>
        <p:nvPicPr>
          <p:cNvPr id="16" name="Picture 15" descr="angrylightningbulb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3504" y="3286124"/>
            <a:ext cx="2286015" cy="2522699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31414" y="2786058"/>
            <a:ext cx="2412586" cy="2976567"/>
          </a:xfrm>
          <a:prstGeom prst="rect">
            <a:avLst/>
          </a:prstGeom>
        </p:spPr>
      </p:pic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31415" y="2786058"/>
            <a:ext cx="2412585" cy="2976567"/>
          </a:xfrm>
          <a:prstGeom prst="rect">
            <a:avLst/>
          </a:prstGeom>
        </p:spPr>
      </p:pic>
      <p:pic>
        <p:nvPicPr>
          <p:cNvPr id="17" name="Picture 16" descr="confusedwolfman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500306"/>
            <a:ext cx="1824032" cy="3068900"/>
          </a:xfrm>
          <a:prstGeom prst="rect">
            <a:avLst/>
          </a:prstGeom>
        </p:spPr>
      </p:pic>
      <p:pic>
        <p:nvPicPr>
          <p:cNvPr id="18" name="Picture 17" descr="angrytoasterbrow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0364" y="4000048"/>
            <a:ext cx="2306421" cy="1532717"/>
          </a:xfrm>
          <a:prstGeom prst="rect">
            <a:avLst/>
          </a:prstGeom>
        </p:spPr>
      </p:pic>
      <p:pic>
        <p:nvPicPr>
          <p:cNvPr id="21" name="GRHandyVerbs-ToLike - 3DW.wav">
            <a:hlinkClick r:id="" action="ppaction://media"/>
          </p:cNvPr>
          <p:cNvPicPr>
            <a:picLocks noRot="1" noChangeAspect="1"/>
          </p:cNvPicPr>
          <p:nvPr>
            <a:wavAudioFile r:embed="rId1" name="GRHandyVerbs-ToLike - 3DW.wav"/>
          </p:nvPr>
        </p:nvPicPr>
        <p:blipFill>
          <a:blip r:embed="rId11" cstate="print"/>
          <a:stretch>
            <a:fillRect/>
          </a:stretch>
        </p:blipFill>
        <p:spPr>
          <a:xfrm>
            <a:off x="8429652" y="6072206"/>
            <a:ext cx="304800" cy="304800"/>
          </a:xfrm>
          <a:prstGeom prst="rect">
            <a:avLst/>
          </a:prstGeom>
        </p:spPr>
      </p:pic>
      <p:pic>
        <p:nvPicPr>
          <p:cNvPr id="22" name="GRHandyVerbs-ToLike - 3B.wav">
            <a:hlinkClick r:id="" action="ppaction://media"/>
          </p:cNvPr>
          <p:cNvPicPr>
            <a:picLocks noRot="1" noChangeAspect="1"/>
          </p:cNvPicPr>
          <p:nvPr>
            <a:wavAudioFile r:embed="rId2" name="GRHandyVerbs-ToLike - 3B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11022E-16 -2.96296E-6 L 0.08021 -0.02639 " pathEditMode="relative" rAng="0" ptsTypes="AA">
                                      <p:cBhvr>
                                        <p:cTn id="12" dur="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0" y="-13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1.11022E-16 -2.96296E-6 L 0.08021 -0.02639 " pathEditMode="relative" rAng="0" ptsTypes="AA">
                                      <p:cBhvr>
                                        <p:cTn id="14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0" y="-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22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35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9" presetID="35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3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36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showWhenStopped="0">
                <p:cTn id="3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beach.bmp"/>
          <p:cNvPicPr>
            <a:picLocks noChangeAspect="1"/>
          </p:cNvPicPr>
          <p:nvPr/>
        </p:nvPicPr>
        <p:blipFill>
          <a:blip r:embed="rId3" cstate="print">
            <a:lum bright="-10000"/>
          </a:blip>
          <a:srcRect b="55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4" name="Picture 13" descr="angrylightningbulb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00694" y="3071810"/>
            <a:ext cx="2286016" cy="2522699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Yes, we all like him.</a:t>
            </a:r>
          </a:p>
        </p:txBody>
      </p:sp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500306"/>
            <a:ext cx="1824032" cy="3068900"/>
          </a:xfrm>
          <a:prstGeom prst="rect">
            <a:avLst/>
          </a:prstGeom>
        </p:spPr>
      </p:pic>
      <p:pic>
        <p:nvPicPr>
          <p:cNvPr id="5" name="Picture 4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1604" y="2071678"/>
            <a:ext cx="1716867" cy="3562338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357422" y="1000108"/>
            <a:ext cx="4786346" cy="1214446"/>
          </a:xfrm>
          <a:prstGeom prst="wedgeRoundRectCallout">
            <a:avLst>
              <a:gd name="adj1" fmla="val -35897"/>
              <a:gd name="adj2" fmla="val 146193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Ja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de-DE" sz="4000" b="1" dirty="0">
                <a:solidFill>
                  <a:schemeClr val="tx1"/>
                </a:solidFill>
              </a:rPr>
              <a:t>mögen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ihn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alle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7" name="Picture 6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1604" y="2071678"/>
            <a:ext cx="1716867" cy="3562338"/>
          </a:xfrm>
          <a:prstGeom prst="rect">
            <a:avLst/>
          </a:prstGeom>
        </p:spPr>
      </p:pic>
      <p:pic>
        <p:nvPicPr>
          <p:cNvPr id="12" name="Picture 11" descr="angrytoasterbrow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0364" y="4000048"/>
            <a:ext cx="2306421" cy="1532717"/>
          </a:xfrm>
          <a:prstGeom prst="rect">
            <a:avLst/>
          </a:prstGeom>
        </p:spPr>
      </p:pic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31415" y="2786058"/>
            <a:ext cx="2412585" cy="2976567"/>
          </a:xfrm>
          <a:prstGeom prst="rect">
            <a:avLst/>
          </a:prstGeom>
        </p:spPr>
      </p:pic>
      <p:pic>
        <p:nvPicPr>
          <p:cNvPr id="11" name="GRHandyVerbs-ToLike - 4.wav">
            <a:hlinkClick r:id="" action="ppaction://media"/>
          </p:cNvPr>
          <p:cNvPicPr>
            <a:picLocks noRot="1" noChangeAspect="1"/>
          </p:cNvPicPr>
          <p:nvPr>
            <a:wavAudioFile r:embed="rId1" name="GRHandyVerbs-ToLike - 4.wav"/>
          </p:nvPr>
        </p:nvPicPr>
        <p:blipFill>
          <a:blip r:embed="rId10" cstate="print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6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35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6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-0.07691 0.0363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00" y="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ngrybeach.bmp"/>
          <p:cNvPicPr>
            <a:picLocks noChangeAspect="1"/>
          </p:cNvPicPr>
          <p:nvPr/>
        </p:nvPicPr>
        <p:blipFill>
          <a:blip r:embed="rId3" cstate="print">
            <a:lum bright="-10000"/>
          </a:blip>
          <a:srcRect b="55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You all like him! Really!?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2714612" y="714356"/>
            <a:ext cx="4643470" cy="1714512"/>
          </a:xfrm>
          <a:prstGeom prst="wedgeRoundRectCallout">
            <a:avLst>
              <a:gd name="adj1" fmla="val 41132"/>
              <a:gd name="adj2" fmla="val 12394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Ihr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de-DE" sz="4000" b="1" dirty="0">
                <a:solidFill>
                  <a:schemeClr val="tx1"/>
                </a:solidFill>
              </a:rPr>
              <a:t>mögt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ihn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alle</a:t>
            </a:r>
            <a:r>
              <a:rPr lang="en-GB" sz="4000" b="1" dirty="0">
                <a:solidFill>
                  <a:schemeClr val="tx1"/>
                </a:solidFill>
              </a:rPr>
              <a:t>! </a:t>
            </a:r>
            <a:r>
              <a:rPr lang="en-GB" sz="4000" b="1" dirty="0" err="1">
                <a:solidFill>
                  <a:schemeClr val="tx1"/>
                </a:solidFill>
              </a:rPr>
              <a:t>Wirklich</a:t>
            </a:r>
            <a:r>
              <a:rPr lang="en-GB" sz="4000" b="1" dirty="0">
                <a:solidFill>
                  <a:schemeClr val="tx1"/>
                </a:solidFill>
              </a:rPr>
              <a:t>!?</a:t>
            </a:r>
          </a:p>
        </p:txBody>
      </p: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786314" y="3282776"/>
            <a:ext cx="2286016" cy="2522699"/>
          </a:xfrm>
          <a:prstGeom prst="rect">
            <a:avLst/>
          </a:prstGeom>
        </p:spPr>
      </p:pic>
      <p:pic>
        <p:nvPicPr>
          <p:cNvPr id="13" name="Picture 12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500306"/>
            <a:ext cx="1824032" cy="3068900"/>
          </a:xfrm>
          <a:prstGeom prst="rect">
            <a:avLst/>
          </a:prstGeom>
        </p:spPr>
      </p:pic>
      <p:pic>
        <p:nvPicPr>
          <p:cNvPr id="14" name="Picture 13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1604" y="2071678"/>
            <a:ext cx="1716867" cy="3562338"/>
          </a:xfrm>
          <a:prstGeom prst="rect">
            <a:avLst/>
          </a:prstGeom>
        </p:spPr>
      </p:pic>
      <p:pic>
        <p:nvPicPr>
          <p:cNvPr id="15" name="Picture 14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0364" y="4000048"/>
            <a:ext cx="2306421" cy="1532717"/>
          </a:xfrm>
          <a:prstGeom prst="rect">
            <a:avLst/>
          </a:prstGeom>
        </p:spPr>
      </p:pic>
      <p:pic>
        <p:nvPicPr>
          <p:cNvPr id="17" name="Picture 16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31414" y="2786058"/>
            <a:ext cx="2412586" cy="2976567"/>
          </a:xfrm>
          <a:prstGeom prst="rect">
            <a:avLst/>
          </a:prstGeom>
        </p:spPr>
      </p:pic>
      <p:pic>
        <p:nvPicPr>
          <p:cNvPr id="18" name="Picture 17" descr="angrypotatohead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31415" y="2786058"/>
            <a:ext cx="2412585" cy="2976567"/>
          </a:xfrm>
          <a:prstGeom prst="rect">
            <a:avLst/>
          </a:prstGeom>
        </p:spPr>
      </p:pic>
      <p:pic>
        <p:nvPicPr>
          <p:cNvPr id="16" name="GRHandyVerbs-ToLike - 5.wav">
            <a:hlinkClick r:id="" action="ppaction://media"/>
          </p:cNvPr>
          <p:cNvPicPr>
            <a:picLocks noRot="1" noChangeAspect="1"/>
          </p:cNvPicPr>
          <p:nvPr>
            <a:wavAudioFile r:embed="rId1" name="GRHandyVerbs-ToLike - 5.wav"/>
          </p:nvPr>
        </p:nvPicPr>
        <p:blipFill>
          <a:blip r:embed="rId10" cstate="print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433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grybeach.bmp"/>
          <p:cNvPicPr>
            <a:picLocks noChangeAspect="1"/>
          </p:cNvPicPr>
          <p:nvPr/>
        </p:nvPicPr>
        <p:blipFill>
          <a:blip r:embed="rId3" cstate="print">
            <a:lum bright="-10000"/>
          </a:blip>
          <a:srcRect t="22949" r="32867" b="1029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They all like me?</a:t>
            </a:r>
          </a:p>
        </p:txBody>
      </p:sp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1214422"/>
            <a:ext cx="2609850" cy="4391025"/>
          </a:xfrm>
          <a:prstGeom prst="rect">
            <a:avLst/>
          </a:prstGeom>
        </p:spPr>
      </p:pic>
      <p:pic>
        <p:nvPicPr>
          <p:cNvPr id="5" name="Picture 4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1214422"/>
            <a:ext cx="2609850" cy="4391025"/>
          </a:xfrm>
          <a:prstGeom prst="rect">
            <a:avLst/>
          </a:prstGeom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1736" y="571480"/>
            <a:ext cx="2474316" cy="5133974"/>
          </a:xfrm>
          <a:prstGeom prst="rect">
            <a:avLst/>
          </a:prstGeom>
        </p:spPr>
      </p:pic>
      <p:pic>
        <p:nvPicPr>
          <p:cNvPr id="10" name="Picture 9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9190" y="3214686"/>
            <a:ext cx="3357586" cy="2231262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928926" y="642918"/>
            <a:ext cx="3929090" cy="1285884"/>
          </a:xfrm>
          <a:prstGeom prst="wedgeRoundRectCallout">
            <a:avLst>
              <a:gd name="adj1" fmla="val -52663"/>
              <a:gd name="adj2" fmla="val 14193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de-DE" sz="4000" b="1" dirty="0">
                <a:solidFill>
                  <a:schemeClr val="tx1"/>
                </a:solidFill>
              </a:rPr>
              <a:t>mögen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alle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11" name="Picture 10" descr="confusedwolfman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1214422"/>
            <a:ext cx="2609850" cy="4391025"/>
          </a:xfrm>
          <a:prstGeom prst="rect">
            <a:avLst/>
          </a:prstGeom>
        </p:spPr>
      </p:pic>
      <p:pic>
        <p:nvPicPr>
          <p:cNvPr id="12" name="GRHandyVerbs-ToLike - 6.wav">
            <a:hlinkClick r:id="" action="ppaction://media"/>
          </p:cNvPr>
          <p:cNvPicPr>
            <a:picLocks noRot="1" noChangeAspect="1"/>
          </p:cNvPicPr>
          <p:nvPr>
            <a:wavAudioFile r:embed="rId1" name="GRHandyVerbs-ToLike - 6.wav"/>
          </p:nvPr>
        </p:nvPicPr>
        <p:blipFill>
          <a:blip r:embed="rId9" cstate="print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315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grybeach.bmp"/>
          <p:cNvPicPr>
            <a:picLocks noChangeAspect="1"/>
          </p:cNvPicPr>
          <p:nvPr/>
        </p:nvPicPr>
        <p:blipFill>
          <a:blip r:embed="rId3" cstate="print">
            <a:lum bright="-10000"/>
          </a:blip>
          <a:srcRect b="55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angrylightningbulb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786314" y="3282776"/>
            <a:ext cx="2286016" cy="2522699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Well, I don’t like you.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2571736" y="214290"/>
            <a:ext cx="5929354" cy="1285884"/>
          </a:xfrm>
          <a:prstGeom prst="wedgeRoundRectCallout">
            <a:avLst>
              <a:gd name="adj1" fmla="val 34666"/>
              <a:gd name="adj2" fmla="val 16638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Naja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mag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nicht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31414" y="2786058"/>
            <a:ext cx="2412586" cy="2976567"/>
          </a:xfrm>
          <a:prstGeom prst="rect">
            <a:avLst/>
          </a:prstGeom>
        </p:spPr>
      </p:pic>
      <p:pic>
        <p:nvPicPr>
          <p:cNvPr id="10" name="Picture 9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31415" y="2786058"/>
            <a:ext cx="2412585" cy="2976567"/>
          </a:xfrm>
          <a:prstGeom prst="rect">
            <a:avLst/>
          </a:prstGeom>
        </p:spPr>
      </p:pic>
      <p:pic>
        <p:nvPicPr>
          <p:cNvPr id="12" name="Picture 11" descr="confusedwolfman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500306"/>
            <a:ext cx="1824031" cy="3068900"/>
          </a:xfrm>
          <a:prstGeom prst="rect">
            <a:avLst/>
          </a:prstGeom>
        </p:spPr>
      </p:pic>
      <p:pic>
        <p:nvPicPr>
          <p:cNvPr id="13" name="Picture 12" descr="angrycarrotface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1604" y="2071678"/>
            <a:ext cx="1716867" cy="3562338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0364" y="4000048"/>
            <a:ext cx="2306421" cy="1532717"/>
          </a:xfrm>
          <a:prstGeom prst="rect">
            <a:avLst/>
          </a:prstGeom>
        </p:spPr>
      </p:pic>
      <p:pic>
        <p:nvPicPr>
          <p:cNvPr id="15" name="Picture 14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74323" y="2786058"/>
            <a:ext cx="2412585" cy="2976567"/>
          </a:xfrm>
          <a:prstGeom prst="rect">
            <a:avLst/>
          </a:prstGeom>
        </p:spPr>
      </p:pic>
      <p:pic>
        <p:nvPicPr>
          <p:cNvPr id="16" name="Picture 15" descr="confusedwolfman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500306"/>
            <a:ext cx="1824031" cy="3068900"/>
          </a:xfrm>
          <a:prstGeom prst="rect">
            <a:avLst/>
          </a:prstGeom>
        </p:spPr>
      </p:pic>
      <p:pic>
        <p:nvPicPr>
          <p:cNvPr id="17" name="GRHandyVerbs-ToLike - 7.wav">
            <a:hlinkClick r:id="" action="ppaction://media"/>
          </p:cNvPr>
          <p:cNvPicPr>
            <a:picLocks noRot="1" noChangeAspect="1"/>
          </p:cNvPicPr>
          <p:nvPr>
            <a:wavAudioFile r:embed="rId1" name="GRHandyVerbs-ToLike - 7.wav"/>
          </p:nvPr>
        </p:nvPicPr>
        <p:blipFill>
          <a:blip r:embed="rId11" cstate="print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66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66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8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8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grybeach.bmp"/>
          <p:cNvPicPr>
            <a:picLocks noChangeAspect="1"/>
          </p:cNvPicPr>
          <p:nvPr/>
        </p:nvPicPr>
        <p:blipFill>
          <a:blip r:embed="rId3" cstate="print">
            <a:lum contrast="-70000"/>
          </a:blip>
          <a:srcRect b="55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contrast="-70000"/>
          </a:blip>
          <a:stretch>
            <a:fillRect/>
          </a:stretch>
        </p:blipFill>
        <p:spPr>
          <a:xfrm>
            <a:off x="9144000" y="2000240"/>
            <a:ext cx="4143375" cy="33432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 </a:t>
            </a:r>
            <a:r>
              <a:rPr lang="en-GB" sz="6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like – </a:t>
            </a:r>
            <a:r>
              <a:rPr lang="de-DE" sz="6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mögen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48" y="1714488"/>
            <a:ext cx="392909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 like			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 like</a:t>
            </a: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He/She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/It likes	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We like			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They like		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 (pl.) like				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86380" y="1714488"/>
            <a:ext cx="385762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Ich mag</a:t>
            </a:r>
          </a:p>
          <a:p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Du magst</a:t>
            </a:r>
          </a:p>
          <a:p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Er/Sie/Es mag</a:t>
            </a:r>
          </a:p>
          <a:p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Wir mögen</a:t>
            </a:r>
          </a:p>
          <a:p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 mögt</a:t>
            </a:r>
          </a:p>
          <a:p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 mögen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			</a:t>
            </a:r>
          </a:p>
        </p:txBody>
      </p:sp>
      <p:pic>
        <p:nvPicPr>
          <p:cNvPr id="7" name="GRHandyVerbs-ToLike - 8.wav">
            <a:hlinkClick r:id="" action="ppaction://media"/>
          </p:cNvPr>
          <p:cNvPicPr>
            <a:picLocks noRot="1" noChangeAspect="1"/>
          </p:cNvPicPr>
          <p:nvPr>
            <a:wavAudioFile r:embed="rId1" name="GRHandyVerbs-ToLike - 8.wav"/>
          </p:nvPr>
        </p:nvPicPr>
        <p:blipFill>
          <a:blip r:embed="rId5" cstate="print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7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3 3.33333E-6 C 0.01979 0.00972 0.04132 0.01944 -0.02326 -0.00556 C -0.08784 -0.03056 -0.29062 -0.16158 -0.38871 -0.15 C -0.48663 -0.13843 -0.55121 0.06157 -0.61146 0.06389 C -0.67153 0.0662 -0.70104 -0.13797 -0.74982 -0.13611 C -0.79843 -0.13426 -0.846 0.07222 -0.9033 0.075 C -0.96059 0.07777 -1.04236 -0.1213 -1.09357 -0.11945 C -1.14479 -0.1176 -1.171 0.08102 -1.21024 0.08611 C -1.24948 0.0912 -1.2934 -0.06991 -1.32899 -0.08889 C -1.36475 -0.10787 -1.39861 -0.0588 -1.42413 -0.02778 C -1.44982 0.00324 -1.46614 0.05023 -1.48264 0.09722 " pathEditMode="relative" rAng="0" ptsTypes="aaaaaaaaaaA">
                                      <p:cBhvr>
                                        <p:cTn id="8" dur="8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900" y="-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ngrybeach.bmp"/>
          <p:cNvPicPr>
            <a:picLocks noChangeAspect="1"/>
          </p:cNvPicPr>
          <p:nvPr/>
        </p:nvPicPr>
        <p:blipFill>
          <a:blip r:embed="rId5" cstate="print">
            <a:lum bright="-10000"/>
          </a:blip>
          <a:srcRect b="55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6" name="Picture 25" descr="spanishham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49322" y="428604"/>
            <a:ext cx="3895238" cy="37523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1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20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1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25" name="Picture 24" descr="angrycarrotface.bmp"/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-1700293"/>
            <a:ext cx="914397" cy="1583049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AD74C78B-0F7C-802C-AB06-C218D75287E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60A695D5-5C91-7041-4358-A91B32151DF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6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40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7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9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6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8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6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8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3.61111E-6 7.40741E-7 C -0.08282 -0.00116 -0.16563 -0.00232 -0.22084 0.025 C -0.27605 0.05231 -0.31563 0.11435 -0.33125 0.16389 C -0.34688 0.21343 -0.33125 0.28009 -0.31493 0.32222 C -0.29844 0.36435 -0.25608 0.39907 -0.23264 0.41667 C -0.2092 0.43426 -0.20677 0.42546 -0.17396 0.42778 C -0.14098 0.43009 -0.0882 0.43032 -0.03525 0.43055 " pathEditMode="relative" rAng="0" ptsTypes="aaaaaaA">
                                      <p:cBhvr>
                                        <p:cTn id="8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0" y="216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Rot by="-10800000">
                                      <p:cBhvr>
                                        <p:cTn id="9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93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10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102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6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4545B1-D4A7-418C-9852-9DAB6EC336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C32BF2-26D8-476E-BED8-380940CE0A2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ACE59EE-5F30-43B1-840E-23CD6BDF3F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170</Words>
  <Application>Microsoft Office PowerPoint</Application>
  <PresentationFormat>On-screen Show (4:3)</PresentationFormat>
  <Paragraphs>35</Paragraphs>
  <Slides>9</Slides>
  <Notes>2</Notes>
  <HiddenSlides>0</HiddenSlides>
  <MMClips>11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Handy Verbs Present Tense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like – mögen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Verbs</dc:title>
  <dc:creator>David Wilson</dc:creator>
  <cp:lastModifiedBy>Bernardo Carvalho de Mello</cp:lastModifiedBy>
  <cp:revision>110</cp:revision>
  <dcterms:created xsi:type="dcterms:W3CDTF">2009-05-28T09:47:26Z</dcterms:created>
  <dcterms:modified xsi:type="dcterms:W3CDTF">2025-07-22T17:25:46Z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