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71" r:id="rId7"/>
    <p:sldId id="270" r:id="rId8"/>
    <p:sldId id="259" r:id="rId9"/>
    <p:sldId id="275" r:id="rId10"/>
    <p:sldId id="260" r:id="rId11"/>
    <p:sldId id="276" r:id="rId12"/>
    <p:sldId id="261" r:id="rId13"/>
    <p:sldId id="272" r:id="rId14"/>
    <p:sldId id="262" r:id="rId15"/>
    <p:sldId id="277" r:id="rId16"/>
    <p:sldId id="263" r:id="rId17"/>
    <p:sldId id="278" r:id="rId18"/>
    <p:sldId id="264" r:id="rId19"/>
    <p:sldId id="273" r:id="rId20"/>
    <p:sldId id="265" r:id="rId21"/>
    <p:sldId id="279" r:id="rId22"/>
    <p:sldId id="266" r:id="rId23"/>
    <p:sldId id="280" r:id="rId24"/>
    <p:sldId id="267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FB240-AB0A-4840-8AD4-94CC9E51FDD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823ED-6A50-4A64-9B2D-0175F2FBF75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5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wav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7.wav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9.wav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0.wav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1.wav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3.wav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4.wav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5.wav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microsoft.com/office/2007/relationships/media" Target="../media/media2.wav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audio" Target="../media/media1.wav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microsoft.com/office/2007/relationships/media" Target="../media/media1.wav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audio" Target="../media/media2.wav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Handy numbers practice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With the Angry Toaster-Brow and</a:t>
            </a:r>
          </a:p>
          <a:p>
            <a:pPr lvl="0"/>
            <a:r>
              <a:rPr lang="en-GB" dirty="0"/>
              <a:t>Mr. </a:t>
            </a:r>
            <a:r>
              <a:rPr lang="en-GB"/>
              <a:t>Angry Cloud-ghost</a:t>
            </a:r>
            <a:endParaRPr lang="en-GB" dirty="0"/>
          </a:p>
        </p:txBody>
      </p:sp>
      <p:pic>
        <p:nvPicPr>
          <p:cNvPr id="6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215338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2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Moon - July 1, 2007  Approx 95% full by vladdythephotogeek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10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10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142976" y="642918"/>
            <a:ext cx="6715172" cy="2928934"/>
          </a:xfrm>
          <a:prstGeom prst="wedgeRoundRectCallout">
            <a:avLst>
              <a:gd name="adj1" fmla="val 8888"/>
              <a:gd name="adj2" fmla="val 88799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Hello all, I am Angry Toaster-Brow. Numbers make me angry, but lets try and understand them anyway!</a:t>
            </a:r>
          </a:p>
        </p:txBody>
      </p:sp>
      <p:pic>
        <p:nvPicPr>
          <p:cNvPr id="7" name="VOHandyNumbersPractice2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2.wav"/>
          </p:nvPr>
        </p:nvPicPr>
        <p:blipFill>
          <a:blip r:embed="rId6" cstate="screen"/>
          <a:stretch>
            <a:fillRect/>
          </a:stretch>
        </p:blipFill>
        <p:spPr>
          <a:xfrm>
            <a:off x="8501090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11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8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ooky, Flying Space-Cat by Gail S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ghostcloud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1285916" y="-714404"/>
            <a:ext cx="6238875" cy="4810125"/>
          </a:xfrm>
          <a:prstGeom prst="rect">
            <a:avLst/>
          </a:prstGeom>
        </p:spPr>
      </p:pic>
      <p:pic>
        <p:nvPicPr>
          <p:cNvPr id="6" name="Picture 5" descr="angryghost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1285916" y="-714404"/>
            <a:ext cx="6238875" cy="481012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85720" y="3929066"/>
            <a:ext cx="8501122" cy="2571768"/>
          </a:xfrm>
          <a:prstGeom prst="wedgeRoundRectCallout">
            <a:avLst>
              <a:gd name="adj1" fmla="val -26983"/>
              <a:gd name="adj2" fmla="val -11046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the angry Ghost-cloud, and I have questions, many questions about numbers. My friend the Angry Toaster-Brow will give me the answers I seek.</a:t>
            </a:r>
          </a:p>
        </p:txBody>
      </p:sp>
      <p:pic>
        <p:nvPicPr>
          <p:cNvPr id="8" name="VOHandyNumbersPractice3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3.wav"/>
          </p:nvPr>
        </p:nvPicPr>
        <p:blipFill>
          <a:blip r:embed="rId6" cstate="screen"/>
          <a:stretch>
            <a:fillRect/>
          </a:stretch>
        </p:blipFill>
        <p:spPr>
          <a:xfrm>
            <a:off x="8072462" y="4286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4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800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8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88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 time is it?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4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4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357166"/>
            <a:ext cx="304800" cy="3048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1406" y="2643182"/>
            <a:ext cx="3429024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Wieviel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9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3141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3140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500034" y="2428868"/>
            <a:ext cx="2428892" cy="1428760"/>
          </a:xfrm>
          <a:prstGeom prst="wedgeRoundRectCallout">
            <a:avLst>
              <a:gd name="adj1" fmla="val 90105"/>
              <a:gd name="adj2" fmla="val 188149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Es ist halb zehn.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half past nine.</a:t>
            </a:r>
          </a:p>
        </p:txBody>
      </p:sp>
      <p:pic>
        <p:nvPicPr>
          <p:cNvPr id="10" name="VOHandyNumbersPractice5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5.wav"/>
          </p:nvPr>
        </p:nvPicPr>
        <p:blipFill>
          <a:blip r:embed="rId6" cstate="screen"/>
          <a:stretch>
            <a:fillRect/>
          </a:stretch>
        </p:blipFill>
        <p:spPr>
          <a:xfrm>
            <a:off x="8286776" y="357166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 time is it?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4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4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357166"/>
            <a:ext cx="304800" cy="3048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1406" y="2643182"/>
            <a:ext cx="3429024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Wieviel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33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10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10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357190" y="1285860"/>
            <a:ext cx="3643306" cy="2643206"/>
          </a:xfrm>
          <a:prstGeom prst="wedgeRoundRectCallout">
            <a:avLst>
              <a:gd name="adj1" fmla="val 58359"/>
              <a:gd name="adj2" fmla="val 83254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Es ist Zwanzig nach Drei am Morgen!!!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20 past three in the morning!!!</a:t>
            </a:r>
          </a:p>
        </p:txBody>
      </p:sp>
      <p:pic>
        <p:nvPicPr>
          <p:cNvPr id="10" name="VOHandyNumbersPractice6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6.wav"/>
          </p:nvPr>
        </p:nvPicPr>
        <p:blipFill>
          <a:blip r:embed="rId6" cstate="screen"/>
          <a:stretch>
            <a:fillRect/>
          </a:stretch>
        </p:blipFill>
        <p:spPr>
          <a:xfrm>
            <a:off x="8501090" y="214290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 time is it?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4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4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357166"/>
            <a:ext cx="304800" cy="3048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1406" y="2643182"/>
            <a:ext cx="3429024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Wieviel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4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14645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714644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5000628" y="1071546"/>
            <a:ext cx="3857620" cy="1928826"/>
          </a:xfrm>
          <a:prstGeom prst="wedgeRoundRectCallout">
            <a:avLst>
              <a:gd name="adj1" fmla="val 1940"/>
              <a:gd name="adj2" fmla="val 97482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Fünf Minuten bis zum Feierabend.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five minutes to home time.</a:t>
            </a:r>
          </a:p>
        </p:txBody>
      </p:sp>
      <p:pic>
        <p:nvPicPr>
          <p:cNvPr id="10" name="VOHandyNumbersPractice7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7.wav"/>
          </p:nvPr>
        </p:nvPicPr>
        <p:blipFill>
          <a:blip r:embed="rId6" cstate="screen"/>
          <a:stretch>
            <a:fillRect/>
          </a:stretch>
        </p:blipFill>
        <p:spPr>
          <a:xfrm>
            <a:off x="8286776" y="285728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How much is this?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8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8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285728"/>
            <a:ext cx="304800" cy="3048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85786" y="2285992"/>
            <a:ext cx="3143272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Wieviel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kostet</a:t>
            </a:r>
            <a:r>
              <a:rPr lang="en-GB" sz="4000" b="1" dirty="0">
                <a:solidFill>
                  <a:schemeClr val="tx1"/>
                </a:solidFill>
              </a:rPr>
              <a:t> das?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 flipV="1">
            <a:off x="-1011648" y="1011625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 flipV="1">
            <a:off x="-1011648" y="1011593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3857620" y="4643446"/>
            <a:ext cx="2786082" cy="1428760"/>
          </a:xfrm>
          <a:prstGeom prst="wedgeRoundRectCallout">
            <a:avLst>
              <a:gd name="adj1" fmla="val -91980"/>
              <a:gd name="adj2" fmla="val 1483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Das kostet £50,99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That costs £50.99</a:t>
            </a:r>
          </a:p>
        </p:txBody>
      </p:sp>
      <p:pic>
        <p:nvPicPr>
          <p:cNvPr id="10" name="VOHandyNumbersPractice9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9.wav"/>
          </p:nvPr>
        </p:nvPicPr>
        <p:blipFill>
          <a:blip r:embed="rId6" cstate="screen"/>
          <a:stretch>
            <a:fillRect/>
          </a:stretch>
        </p:blipFill>
        <p:spPr>
          <a:xfrm>
            <a:off x="8501090" y="500042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How much is this?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1406" y="2643182"/>
            <a:ext cx="3143272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Wieviel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kostet</a:t>
            </a:r>
            <a:r>
              <a:rPr lang="en-GB" sz="4000" b="1" dirty="0">
                <a:solidFill>
                  <a:schemeClr val="tx1"/>
                </a:solidFill>
              </a:rPr>
              <a:t> das?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8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8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3141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3140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285720" y="2643182"/>
            <a:ext cx="3500462" cy="2643206"/>
          </a:xfrm>
          <a:prstGeom prst="wedgeRoundRectCallout">
            <a:avLst>
              <a:gd name="adj1" fmla="val 45619"/>
              <a:gd name="adj2" fmla="val 88149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Es kostet zwei Euro. Das hier kostet zehn Euro.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€2, this one is €10.</a:t>
            </a:r>
          </a:p>
        </p:txBody>
      </p:sp>
      <p:pic>
        <p:nvPicPr>
          <p:cNvPr id="10" name="VOHandyNumbersPractice10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10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285728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How much is this?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1406" y="2643182"/>
            <a:ext cx="3143272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Wieviel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kostet</a:t>
            </a:r>
            <a:r>
              <a:rPr lang="en-GB" sz="4000" b="1" dirty="0">
                <a:solidFill>
                  <a:schemeClr val="tx1"/>
                </a:solidFill>
              </a:rPr>
              <a:t> das?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8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8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1643042" y="237291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1643042" y="237290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2857488" y="5000636"/>
            <a:ext cx="2428892" cy="1428760"/>
          </a:xfrm>
          <a:prstGeom prst="wedgeRoundRectCallout">
            <a:avLst>
              <a:gd name="adj1" fmla="val 39721"/>
              <a:gd name="adj2" fmla="val -282515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€16.56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€16.56</a:t>
            </a:r>
          </a:p>
        </p:txBody>
      </p:sp>
      <p:pic>
        <p:nvPicPr>
          <p:cNvPr id="10" name="VOHandyNumbersPractice11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11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357166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How old are you?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1406" y="2643182"/>
            <a:ext cx="3143272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</a:t>
            </a:r>
            <a:r>
              <a:rPr lang="en-GB" sz="4000" b="1" dirty="0">
                <a:solidFill>
                  <a:schemeClr val="tx1"/>
                </a:solidFill>
              </a:rPr>
              <a:t> alt </a:t>
            </a:r>
            <a:r>
              <a:rPr lang="en-GB" sz="4000" b="1" dirty="0" err="1">
                <a:solidFill>
                  <a:schemeClr val="tx1"/>
                </a:solidFill>
              </a:rPr>
              <a:t>bist</a:t>
            </a:r>
            <a:r>
              <a:rPr lang="en-GB" sz="4000" b="1" dirty="0">
                <a:solidFill>
                  <a:schemeClr val="tx1"/>
                </a:solidFill>
              </a:rPr>
              <a:t> du?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12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12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357166"/>
            <a:ext cx="295276" cy="295276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4075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3109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43108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2285984" y="1214422"/>
            <a:ext cx="3929090" cy="1714512"/>
          </a:xfrm>
          <a:prstGeom prst="wedgeRoundRectCallout">
            <a:avLst>
              <a:gd name="adj1" fmla="val 21086"/>
              <a:gd name="adj2" fmla="val 88149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 bin fünfzehn.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fifteen.</a:t>
            </a:r>
          </a:p>
        </p:txBody>
      </p:sp>
      <p:pic>
        <p:nvPicPr>
          <p:cNvPr id="10" name="VOHandyNumbersPractice13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13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357166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How old are you?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1406" y="2643182"/>
            <a:ext cx="3143272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</a:t>
            </a:r>
            <a:r>
              <a:rPr lang="en-GB" sz="4000" b="1" dirty="0">
                <a:solidFill>
                  <a:schemeClr val="tx1"/>
                </a:solidFill>
              </a:rPr>
              <a:t> alt </a:t>
            </a:r>
            <a:r>
              <a:rPr lang="en-GB" sz="4000" b="1" dirty="0" err="1">
                <a:solidFill>
                  <a:schemeClr val="tx1"/>
                </a:solidFill>
              </a:rPr>
              <a:t>bist</a:t>
            </a:r>
            <a:r>
              <a:rPr lang="en-GB" sz="4000" b="1" dirty="0">
                <a:solidFill>
                  <a:schemeClr val="tx1"/>
                </a:solidFill>
              </a:rPr>
              <a:t> du?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12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12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357166"/>
            <a:ext cx="295276" cy="295276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B7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412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412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2000232" y="1214422"/>
            <a:ext cx="4214842" cy="1714512"/>
          </a:xfrm>
          <a:prstGeom prst="wedgeRoundRectCallout">
            <a:avLst>
              <a:gd name="adj1" fmla="val 3486"/>
              <a:gd name="adj2" fmla="val 124149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 dirty="0" err="1">
                <a:solidFill>
                  <a:schemeClr val="tx1"/>
                </a:solidFill>
              </a:rPr>
              <a:t>dreiundzwanzig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twenty three.</a:t>
            </a:r>
          </a:p>
        </p:txBody>
      </p:sp>
      <p:pic>
        <p:nvPicPr>
          <p:cNvPr id="10" name="VOHandyNumbersPractice14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14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428604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ghtning Strikes NY Times Building by Johnia!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768094"/>
            <a:ext cx="9144000" cy="6089906"/>
          </a:xfrm>
          <a:prstGeom prst="rect">
            <a:avLst/>
          </a:prstGeom>
          <a:noFill/>
        </p:spPr>
      </p:pic>
      <p:pic>
        <p:nvPicPr>
          <p:cNvPr id="4" name="Picture 3" descr="angryghostclou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5" name="Picture 4" descr="angryghostclou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How old are you?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1406" y="2643182"/>
            <a:ext cx="3143272" cy="1714512"/>
          </a:xfrm>
          <a:prstGeom prst="wedgeRoundRectCallout">
            <a:avLst>
              <a:gd name="adj1" fmla="val 58560"/>
              <a:gd name="adj2" fmla="val 76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</a:t>
            </a:r>
            <a:r>
              <a:rPr lang="en-GB" sz="4000" b="1" dirty="0">
                <a:solidFill>
                  <a:schemeClr val="tx1"/>
                </a:solidFill>
              </a:rPr>
              <a:t> alt </a:t>
            </a:r>
            <a:r>
              <a:rPr lang="en-GB" sz="4000" b="1" dirty="0" err="1">
                <a:solidFill>
                  <a:schemeClr val="tx1"/>
                </a:solidFill>
              </a:rPr>
              <a:t>bist</a:t>
            </a:r>
            <a:r>
              <a:rPr lang="en-GB" sz="4000" b="1" dirty="0">
                <a:solidFill>
                  <a:schemeClr val="tx1"/>
                </a:solidFill>
              </a:rPr>
              <a:t> du?</a:t>
            </a:r>
          </a:p>
        </p:txBody>
      </p:sp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047875"/>
            <a:ext cx="6238875" cy="4810125"/>
          </a:xfrm>
          <a:prstGeom prst="rect">
            <a:avLst/>
          </a:prstGeom>
        </p:spPr>
      </p:pic>
      <p:pic>
        <p:nvPicPr>
          <p:cNvPr id="10" name="VOHandyNumbersPractice12.wav">
            <a:hlinkClick r:id="" action="ppaction://media"/>
          </p:cNvPr>
          <p:cNvPicPr>
            <a:picLocks noRot="1" noChangeAspect="1"/>
          </p:cNvPicPr>
          <p:nvPr>
            <a:wavAudioFile r:embed="rId1" name="VOHandyNumbersPractice12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357166"/>
            <a:ext cx="295276" cy="295276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10" y="2285992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10" y="2285992"/>
            <a:ext cx="7000892" cy="497766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3286116" y="1071546"/>
            <a:ext cx="5072098" cy="1785950"/>
          </a:xfrm>
          <a:prstGeom prst="wedgeRoundRectCallout">
            <a:avLst>
              <a:gd name="adj1" fmla="val 7986"/>
              <a:gd name="adj2" fmla="val 182549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 bin einhundertundzwölf Jahre alt.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one hundred and twelve years old.</a:t>
            </a:r>
          </a:p>
        </p:txBody>
      </p:sp>
      <p:pic>
        <p:nvPicPr>
          <p:cNvPr id="10" name="VOHandyNumbersPractice15.wav">
            <a:hlinkClick r:id="" action="ppaction://media"/>
          </p:cNvPr>
          <p:cNvPicPr>
            <a:picLocks noRot="1" noChangeAspect="1"/>
          </p:cNvPicPr>
          <p:nvPr>
            <a:wavAudioFile r:embed="rId2" name="VOHandyNumbersPractice15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357166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9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BB636A1-136A-613A-DC98-E8B39578B1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1BE4D428-3BE3-7568-B602-E08DA3F871D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AF2A3F-BCBD-4B6C-8D90-4AB31C843A0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1FDA1D9-1B47-4F5E-BBC0-6ABEF7FDE5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46A781-0DC0-41A7-A779-EE8822FC81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257</Words>
  <Application>Microsoft Office PowerPoint</Application>
  <PresentationFormat>On-screen Show (4:3)</PresentationFormat>
  <Paragraphs>42</Paragraphs>
  <Slides>22</Slides>
  <Notes>0</Notes>
  <HiddenSlides>0</HiddenSlides>
  <MMClips>23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Handy numbers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numbers 1 - 10</dc:title>
  <dc:creator>David Wilson</dc:creator>
  <cp:lastModifiedBy>Bernardo Carvalho de Mello</cp:lastModifiedBy>
  <cp:revision>53</cp:revision>
  <dcterms:created xsi:type="dcterms:W3CDTF">2009-06-04T14:57:14Z</dcterms:created>
  <dcterms:modified xsi:type="dcterms:W3CDTF">2025-07-22T17:18:33Z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