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  <p:sldId id="263" r:id="rId10"/>
    <p:sldId id="262" r:id="rId11"/>
    <p:sldId id="264" r:id="rId12"/>
    <p:sldId id="265" r:id="rId13"/>
    <p:sldId id="267" r:id="rId14"/>
    <p:sldId id="266" r:id="rId15"/>
    <p:sldId id="268" r:id="rId16"/>
    <p:sldId id="269" r:id="rId17"/>
    <p:sldId id="270" r:id="rId18"/>
    <p:sldId id="271" r:id="rId19"/>
    <p:sldId id="272" r:id="rId20"/>
    <p:sldId id="273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>
        <p:scale>
          <a:sx n="54" d="100"/>
          <a:sy n="54" d="100"/>
        </p:scale>
        <p:origin x="3864" y="1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E76BD-67C9-4CF0-BFA1-6E4F3F737F58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CC9BA-FCD6-4F51-B1D7-5CE6037119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98E4F-B94F-4013-9940-1708FAE3909E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315E0-86FC-43A8-BADB-DE38372808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1EF74-5362-4738-B522-1387D3CD2389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10464-9EAE-42ED-A7E5-76EEB0301B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FB13A-A646-4A45-976A-172C6E321D8E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E1AF0-DBA6-43EC-9898-ACD999732A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5D3A5-E72F-42C5-A051-CD4B856C6494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1B41D-2251-40AF-BE23-7370B0DF55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E56FD-1191-455A-8E88-14DB9C9B1E0D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5E4BB-F953-456D-A1E5-E89772FE60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8ECA3-7F3B-405F-8DA3-1B26BEC221C1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CD130-547E-4E80-AE4D-FF55D92E52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07F25-DB5D-4F65-8B25-7BD86796B445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73911-1785-47DB-8A12-188D3A6F52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7A29B-9443-4977-9CC3-B01D3BF3314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9F0AD-D874-4D1D-8083-9B879B8F87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A7D35-6DE3-4DA9-B49C-4342184E926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8187B-B5B8-4D9C-AD6A-0347CC5D8E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436EB-887D-45AD-98E0-1BA448FEA02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97BA5-CE66-49FF-84FC-F73E40FF52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D17C23-9C6A-4587-8711-18DCBC9D2D01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11D1EA-9E6D-484F-88A1-E647A09186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30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35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4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6" Type="http://schemas.openxmlformats.org/officeDocument/2006/relationships/image" Target="../media/image27.png"/><Relationship Id="rId5" Type="http://schemas.openxmlformats.org/officeDocument/2006/relationships/image" Target="../media/image42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6" Type="http://schemas.openxmlformats.org/officeDocument/2006/relationships/image" Target="../media/image4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4.wav"/><Relationship Id="rId6" Type="http://schemas.openxmlformats.org/officeDocument/2006/relationships/image" Target="../media/image4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wav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7.wav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8.wav"/><Relationship Id="rId6" Type="http://schemas.openxmlformats.org/officeDocument/2006/relationships/image" Target="../media/image5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9.wav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0.wav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1.wav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2.wav"/><Relationship Id="rId6" Type="http://schemas.openxmlformats.org/officeDocument/2006/relationships/image" Target="../media/image5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77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audio" Target="../media/audio34.wav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audio" Target="../media/audio33.wav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Relationship Id="rId22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571500" y="2143125"/>
            <a:ext cx="7886700" cy="1470025"/>
          </a:xfrm>
        </p:spPr>
        <p:txBody>
          <a:bodyPr/>
          <a:lstStyle/>
          <a:p>
            <a:pPr eaLnBrk="1" hangingPunct="1"/>
            <a:r>
              <a:rPr lang="en-GB"/>
              <a:t>Grammatical Gender in Spanish (Girl’s stuff and Boy’s stuff)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With Mr. Angry Cloud-Ghost and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dirty="0"/>
              <a:t>Mrs Mildly-Angry Carrot-Face</a:t>
            </a:r>
          </a:p>
        </p:txBody>
      </p:sp>
      <p:pic>
        <p:nvPicPr>
          <p:cNvPr id="5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358188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Camargue horse by Wolfgang Staudt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143240" y="4643446"/>
            <a:ext cx="5715009" cy="1428747"/>
          </a:xfrm>
          <a:prstGeom prst="wedgeRoundRectCallout">
            <a:avLst>
              <a:gd name="adj1" fmla="val 40992"/>
              <a:gd name="adj2" fmla="val -14168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El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caballo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(male, masculine word)</a:t>
            </a:r>
          </a:p>
        </p:txBody>
      </p:sp>
      <p:pic>
        <p:nvPicPr>
          <p:cNvPr id="4" name="gender09.wav">
            <a:hlinkClick r:id="" action="ppaction://media"/>
          </p:cNvPr>
          <p:cNvPicPr>
            <a:picLocks noRot="1" noChangeAspect="1"/>
          </p:cNvPicPr>
          <p:nvPr>
            <a:wavAudioFile r:embed="rId1" name="gender09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mere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429124" y="4714884"/>
            <a:ext cx="4357687" cy="1285885"/>
          </a:xfrm>
          <a:prstGeom prst="wedgeRoundRectCallout">
            <a:avLst>
              <a:gd name="adj1" fmla="val 40992"/>
              <a:gd name="adj2" fmla="val -14168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The mare (female)</a:t>
            </a:r>
          </a:p>
        </p:txBody>
      </p:sp>
      <p:pic>
        <p:nvPicPr>
          <p:cNvPr id="4" name="gender10.wav">
            <a:hlinkClick r:id="" action="ppaction://media"/>
          </p:cNvPr>
          <p:cNvPicPr>
            <a:picLocks noRot="1" noChangeAspect="1"/>
          </p:cNvPicPr>
          <p:nvPr>
            <a:wavAudioFile r:embed="rId1" name="gender10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mere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286116" y="4714884"/>
            <a:ext cx="5500695" cy="1571623"/>
          </a:xfrm>
          <a:prstGeom prst="wedgeRoundRectCallout">
            <a:avLst>
              <a:gd name="adj1" fmla="val 40992"/>
              <a:gd name="adj2" fmla="val -14168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La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yegua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(female, feminine word)</a:t>
            </a:r>
          </a:p>
        </p:txBody>
      </p:sp>
      <p:pic>
        <p:nvPicPr>
          <p:cNvPr id="4" name="gender11.wav">
            <a:hlinkClick r:id="" action="ppaction://media"/>
          </p:cNvPr>
          <p:cNvPicPr>
            <a:picLocks noRot="1" noChangeAspect="1"/>
          </p:cNvPicPr>
          <p:nvPr>
            <a:wavAudioFile r:embed="rId1" name="gender11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My mouse isn't working right  ;(( by 1Happysnapp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57188" y="3786188"/>
            <a:ext cx="6215062" cy="2714625"/>
          </a:xfrm>
          <a:prstGeom prst="wedgeRoundRectCallout">
            <a:avLst>
              <a:gd name="adj1" fmla="val 63276"/>
              <a:gd name="adj2" fmla="val -6115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But Spanish is crazy because also things are either masculine or feminine!!</a:t>
            </a:r>
          </a:p>
        </p:txBody>
      </p:sp>
      <p:pic>
        <p:nvPicPr>
          <p:cNvPr id="14340" name="Picture 7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 flipV="1">
            <a:off x="5072063" y="214313"/>
            <a:ext cx="4725987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9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 flipV="1">
            <a:off x="5072063" y="214313"/>
            <a:ext cx="4725987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ender13.wav">
            <a:hlinkClick r:id="" action="ppaction://media"/>
          </p:cNvPr>
          <p:cNvPicPr>
            <a:picLocks noRot="1" noChangeAspect="1"/>
          </p:cNvPicPr>
          <p:nvPr>
            <a:wavAudioFile r:embed="rId1" name="gender13.wav"/>
          </p:nvPr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572500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5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8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7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5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300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4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nodeType="withEffect">
                                  <p:stCondLst>
                                    <p:cond delay="9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9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7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fill="hold" nodeType="withEffect">
                                  <p:stCondLst>
                                    <p:cond delay="1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4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2000" fill="hold" nodeType="withEffect">
                                  <p:stCondLst>
                                    <p:cond delay="1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2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2000" fill="hold" nodeType="withEffect">
                                  <p:stCondLst>
                                    <p:cond delay="1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35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My mouse isn't working right  ;(( by 1Happysnapp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1285875" y="3857625"/>
            <a:ext cx="5072063" cy="2357438"/>
          </a:xfrm>
          <a:prstGeom prst="wedgeRoundRectCallout">
            <a:avLst>
              <a:gd name="adj1" fmla="val 63276"/>
              <a:gd name="adj2" fmla="val -6115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Let’s see some scary examples...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Mwahaha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...!!</a:t>
            </a:r>
          </a:p>
        </p:txBody>
      </p:sp>
      <p:pic>
        <p:nvPicPr>
          <p:cNvPr id="15364" name="Picture 7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 flipV="1">
            <a:off x="5072063" y="214313"/>
            <a:ext cx="4725987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9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 flipV="1">
            <a:off x="5072063" y="214313"/>
            <a:ext cx="4725987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ender14.wav">
            <a:hlinkClick r:id="" action="ppaction://media"/>
          </p:cNvPr>
          <p:cNvPicPr>
            <a:picLocks noRot="1" noChangeAspect="1"/>
          </p:cNvPicPr>
          <p:nvPr>
            <a:wavAudioFile r:embed="rId1" name="gender14.wav"/>
          </p:nvPr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572500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7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4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3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367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Moonrise - Scary Castle by Conanil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>
          <a:xfrm>
            <a:off x="5000628" y="4000500"/>
            <a:ext cx="3857622" cy="1500202"/>
          </a:xfrm>
          <a:prstGeom prst="wedgeRoundRectCallout">
            <a:avLst>
              <a:gd name="adj1" fmla="val 46216"/>
              <a:gd name="adj2" fmla="val -13123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The castle</a:t>
            </a:r>
          </a:p>
        </p:txBody>
      </p:sp>
      <p:pic>
        <p:nvPicPr>
          <p:cNvPr id="4" name="gender15.wav">
            <a:hlinkClick r:id="" action="ppaction://media"/>
          </p:cNvPr>
          <p:cNvPicPr>
            <a:picLocks noRot="1" noChangeAspect="1"/>
          </p:cNvPicPr>
          <p:nvPr>
            <a:wavAudioFile r:embed="rId1" name="gender15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572500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Moonrise - Scary Castle by Conanil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4572000" y="4000500"/>
            <a:ext cx="4286250" cy="1785938"/>
          </a:xfrm>
          <a:prstGeom prst="wedgeRoundRectCallout">
            <a:avLst>
              <a:gd name="adj1" fmla="val 46216"/>
              <a:gd name="adj2" fmla="val -13123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El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castillo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(masculine word)</a:t>
            </a:r>
          </a:p>
        </p:txBody>
      </p:sp>
      <p:pic>
        <p:nvPicPr>
          <p:cNvPr id="4" name="gender16.wav">
            <a:hlinkClick r:id="" action="ppaction://media"/>
          </p:cNvPr>
          <p:cNvPicPr>
            <a:picLocks noRot="1" noChangeAspect="1"/>
          </p:cNvPicPr>
          <p:nvPr>
            <a:wavAudioFile r:embed="rId1" name="gender16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572500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Moonrise - Scary Castle by Conanil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571500" y="3643313"/>
            <a:ext cx="4857750" cy="2143125"/>
          </a:xfrm>
          <a:prstGeom prst="wedgeRoundRectCallout">
            <a:avLst>
              <a:gd name="adj1" fmla="val -46083"/>
              <a:gd name="adj2" fmla="val -10302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But WHY is “the castle” a masculine word?!</a:t>
            </a:r>
          </a:p>
        </p:txBody>
      </p:sp>
      <p:pic>
        <p:nvPicPr>
          <p:cNvPr id="18436" name="Picture 5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00" y="357188"/>
            <a:ext cx="527685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6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00" y="357188"/>
            <a:ext cx="527685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gender17.wav">
            <a:hlinkClick r:id="" action="ppaction://media"/>
          </p:cNvPr>
          <p:cNvPicPr>
            <a:picLocks noRot="1" noChangeAspect="1"/>
          </p:cNvPicPr>
          <p:nvPr>
            <a:wavAudioFile r:embed="rId1" name="gender17.wav"/>
          </p:nvPr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715375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9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6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5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oonrise - Scary Castle by Conanil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7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 flipV="1">
            <a:off x="4857750" y="-571500"/>
            <a:ext cx="47259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9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 flipV="1">
            <a:off x="4857750" y="-571500"/>
            <a:ext cx="47259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643313" y="3143250"/>
            <a:ext cx="5214937" cy="2286000"/>
          </a:xfrm>
          <a:prstGeom prst="wedgeRoundRectCallout">
            <a:avLst>
              <a:gd name="adj1" fmla="val -12702"/>
              <a:gd name="adj2" fmla="val -8131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There is no reason WHY, Spanish is just crazy!!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Mwahaha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...!! </a:t>
            </a:r>
          </a:p>
        </p:txBody>
      </p:sp>
      <p:pic>
        <p:nvPicPr>
          <p:cNvPr id="19462" name="Picture 6" descr="angrycarrotfac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00" y="357188"/>
            <a:ext cx="527685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ender18.wav">
            <a:hlinkClick r:id="" action="ppaction://media"/>
          </p:cNvPr>
          <p:cNvPicPr>
            <a:picLocks noRot="1" noChangeAspect="1"/>
          </p:cNvPicPr>
          <p:nvPr>
            <a:wavAudioFile r:embed="rId1" name="gender18.wav"/>
          </p:nvPr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8643938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5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3000" fill="hold" nodeType="withEffect">
                                  <p:stCondLst>
                                    <p:cond delay="5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5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8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700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.07587 -3.25474E-6 C 0.1507 -0.02473 0.2257 -0.04947 0.2533 -0.0245 C 0.28108 0.00047 0.28073 0.11304 0.24202 0.14933 C 0.2033 0.18563 0.08108 0.20042 0.02118 0.19279 C -0.03871 0.18516 -0.08524 0.13246 -0.1177 0.1031 C -0.15 0.07374 -0.14323 0.0356 -0.17239 0.01618 C -0.20173 -0.00323 -0.26354 -0.0282 -0.29305 -0.01364 C -0.32274 0.00093 -0.32968 0.0534 -0.34982 0.1031 C -0.36996 0.1528 -0.39948 0.24411 -0.41371 0.28526 C -0.42812 0.32594 -0.40555 0.32132 -0.43645 0.34767 C -0.46718 0.37402 -0.5625 0.44869 -0.59809 0.44291 C -0.63368 0.43713 -0.65746 0.32525 -0.65034 0.31253 C -0.64323 0.29982 -0.57968 0.33796 -0.55468 0.36685 C -0.52968 0.39575 -0.52708 0.48868 -0.50017 0.48636 C -0.47326 0.48405 -0.43958 0.41933 -0.39323 0.35322 C -0.34687 0.2871 -0.27187 0.11697 -0.22239 0.08969 C -0.17309 0.06242 -0.14878 0.16089 -0.09739 0.19025 C -0.04583 0.21961 0.0257 0.26168 0.08698 0.2663 C 0.14844 0.27069 0.22917 0.24665 0.27153 0.21729 C 0.31407 0.18794 0.31927 0.12229 0.34202 0.08969 C 0.36493 0.0571 0.38351 0.03838 0.40816 0.02173 C 0.43264 0.00509 0.46129 -0.003 0.49011 -0.01086 " pathEditMode="relative" rAng="0" ptsTypes="aaaaaaaaaaaaaaaaaaaaaA">
                                      <p:cBhvr>
                                        <p:cTn id="29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0" y="2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piderweb by BotheredByBe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>
          <a:xfrm>
            <a:off x="4572000" y="4000500"/>
            <a:ext cx="4286250" cy="1428750"/>
          </a:xfrm>
          <a:prstGeom prst="wedgeRoundRectCallout">
            <a:avLst>
              <a:gd name="adj1" fmla="val 46216"/>
              <a:gd name="adj2" fmla="val -13123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The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spiderweb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gender19.wav">
            <a:hlinkClick r:id="" action="ppaction://media"/>
          </p:cNvPr>
          <p:cNvPicPr>
            <a:picLocks noRot="1" noChangeAspect="1"/>
          </p:cNvPicPr>
          <p:nvPr>
            <a:wavAudioFile r:embed="rId1" name="gender19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572500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ianjin sky by jaeming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7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75" y="-500063"/>
            <a:ext cx="47259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9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25488" y="-500063"/>
            <a:ext cx="47259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ender01.wav">
            <a:hlinkClick r:id="" action="ppaction://media"/>
          </p:cNvPr>
          <p:cNvPicPr>
            <a:picLocks noRot="1" noChangeAspect="1"/>
          </p:cNvPicPr>
          <p:nvPr>
            <a:wavAudioFile r:embed="rId1" name="gender01.wav"/>
          </p:nvPr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501090" y="628652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643306" y="2357438"/>
            <a:ext cx="5143500" cy="3929062"/>
          </a:xfrm>
          <a:prstGeom prst="wedgeRoundRectCallout">
            <a:avLst>
              <a:gd name="adj1" fmla="val -68247"/>
              <a:gd name="adj2" fmla="val -7263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Ahhrr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!! I am Mr. </a:t>
            </a:r>
            <a:r>
              <a:rPr lang="en-GB" sz="4000" b="1" dirty="0">
                <a:solidFill>
                  <a:schemeClr val="tx1"/>
                </a:solidFill>
              </a:rPr>
              <a:t>Angry Cloud-Ghost  and I am going to talk to you about something really scary... </a:t>
            </a:r>
            <a:r>
              <a:rPr lang="en-GB" sz="4000" b="1" dirty="0" err="1">
                <a:solidFill>
                  <a:schemeClr val="tx1"/>
                </a:solidFill>
              </a:rPr>
              <a:t>Mwahaha</a:t>
            </a:r>
            <a:r>
              <a:rPr lang="en-GB" sz="4000" b="1" dirty="0">
                <a:solidFill>
                  <a:schemeClr val="tx1"/>
                </a:solidFill>
              </a:rPr>
              <a:t>...</a:t>
            </a:r>
          </a:p>
        </p:txBody>
      </p:sp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88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25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5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33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4000" fill="hold" nodeType="withEffect">
                                  <p:stCondLst>
                                    <p:cond delay="9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1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6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4000" fill="hold" nodeType="withEffect">
                                  <p:stCondLst>
                                    <p:cond delay="1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4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fill="hold" nodeType="withEffect">
                                  <p:stCondLst>
                                    <p:cond delay="1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9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piderweb by BotheredByBe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>
          <a:xfrm>
            <a:off x="4572000" y="4000500"/>
            <a:ext cx="4286250" cy="1571625"/>
          </a:xfrm>
          <a:prstGeom prst="wedgeRoundRectCallout">
            <a:avLst>
              <a:gd name="adj1" fmla="val 46216"/>
              <a:gd name="adj2" fmla="val -13123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La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telaraña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(feminine word)</a:t>
            </a:r>
          </a:p>
        </p:txBody>
      </p:sp>
      <p:pic>
        <p:nvPicPr>
          <p:cNvPr id="4" name="gender20.wav">
            <a:hlinkClick r:id="" action="ppaction://media"/>
          </p:cNvPr>
          <p:cNvPicPr>
            <a:picLocks noRot="1" noChangeAspect="1"/>
          </p:cNvPicPr>
          <p:nvPr>
            <a:wavAudioFile r:embed="rId1" name="gender20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572500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spiderweb by BotheredByBe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4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00" y="357188"/>
            <a:ext cx="527685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5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00" y="357188"/>
            <a:ext cx="527685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71500" y="3643313"/>
            <a:ext cx="5572125" cy="1785937"/>
          </a:xfrm>
          <a:prstGeom prst="wedgeRoundRectCallout">
            <a:avLst>
              <a:gd name="adj1" fmla="val -46083"/>
              <a:gd name="adj2" fmla="val -10302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But WHY is “the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spiderweb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” a feminine word?!</a:t>
            </a:r>
          </a:p>
        </p:txBody>
      </p:sp>
      <p:pic>
        <p:nvPicPr>
          <p:cNvPr id="6" name="gender21.wav">
            <a:hlinkClick r:id="" action="ppaction://media"/>
          </p:cNvPr>
          <p:cNvPicPr>
            <a:picLocks noRot="1" noChangeAspect="1"/>
          </p:cNvPicPr>
          <p:nvPr>
            <a:wavAudioFile r:embed="rId1" name="gender21.wav"/>
          </p:nvPr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572500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5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25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6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piderweb by BotheredByBe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ed Rectangular Callout 10"/>
          <p:cNvSpPr/>
          <p:nvPr/>
        </p:nvSpPr>
        <p:spPr>
          <a:xfrm>
            <a:off x="3786188" y="3643313"/>
            <a:ext cx="5072062" cy="2500312"/>
          </a:xfrm>
          <a:prstGeom prst="wedgeRoundRectCallout">
            <a:avLst>
              <a:gd name="adj1" fmla="val -5412"/>
              <a:gd name="adj2" fmla="val -9129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 told you before!! Spanish is just crazy!!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Mwahahaha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...!! </a:t>
            </a:r>
          </a:p>
        </p:txBody>
      </p:sp>
      <p:pic>
        <p:nvPicPr>
          <p:cNvPr id="23556" name="Picture 6" descr="angrycarrotface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00" y="357188"/>
            <a:ext cx="527685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ender22.wav">
            <a:hlinkClick r:id="" action="ppaction://media"/>
          </p:cNvPr>
          <p:cNvPicPr>
            <a:picLocks noRot="1" noChangeAspect="1"/>
          </p:cNvPicPr>
          <p:nvPr>
            <a:wavAudioFile r:embed="rId1" name="gender22.wav"/>
          </p:nvPr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8501063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angryghostclou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 flipV="1">
            <a:off x="4857750" y="-571500"/>
            <a:ext cx="47259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angryghost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 flipV="1">
            <a:off x="4857750" y="-571500"/>
            <a:ext cx="47259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4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7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511"/>
                            </p:stCondLst>
                            <p:childTnLst>
                              <p:par>
                                <p:cTn id="3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87 -3.25474E-6 C 0.1507 -0.02473 0.2257 -0.04947 0.2533 -0.0245 C 0.28108 0.00047 0.28073 0.11304 0.24202 0.14933 C 0.2033 0.18563 0.08108 0.20042 0.02118 0.19279 C -0.03871 0.18516 -0.08524 0.13246 -0.1177 0.1031 C -0.15 0.07374 -0.14323 0.0356 -0.17239 0.01618 C -0.20173 -0.00323 -0.26354 -0.0282 -0.29305 -0.01364 C -0.32274 0.00093 -0.32968 0.0534 -0.34982 0.1031 C -0.36996 0.1528 -0.39948 0.24411 -0.41371 0.28526 C -0.42812 0.32594 -0.40555 0.32132 -0.43645 0.34767 C -0.46718 0.37402 -0.5625 0.44869 -0.59809 0.44291 C -0.63368 0.43713 -0.65746 0.32525 -0.65034 0.31253 C -0.64323 0.29982 -0.57968 0.33796 -0.55468 0.36685 C -0.52968 0.39575 -0.52708 0.48868 -0.50017 0.48636 C -0.47326 0.48405 -0.43958 0.41933 -0.39323 0.35322 C -0.34687 0.2871 -0.27187 0.11697 -0.22239 0.08969 C -0.17309 0.06242 -0.14878 0.16089 -0.09739 0.19025 C -0.04583 0.21961 0.0257 0.26168 0.08698 0.2663 C 0.14844 0.27069 0.22917 0.24665 0.27153 0.21729 C 0.31407 0.18794 0.31927 0.12229 0.34202 0.08969 C 0.36493 0.0571 0.38351 0.03838 0.40816 0.02173 C 0.43264 0.00509 0.46129 -0.003 0.49011 -0.01086 " pathEditMode="relative" rAng="0" ptsTypes="aaaaaaaaaaaaaaaaaaaaaA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0" y="2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Gray Tree Frog by Topat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5072063" y="428625"/>
            <a:ext cx="4071937" cy="4143375"/>
          </a:xfrm>
          <a:prstGeom prst="wedgeRoundRectCallout">
            <a:avLst>
              <a:gd name="adj1" fmla="val -87915"/>
              <a:gd name="adj2" fmla="val 3967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So, when we learn any new noun in Spanish we have to remember if it is...</a:t>
            </a:r>
          </a:p>
        </p:txBody>
      </p:sp>
      <p:pic>
        <p:nvPicPr>
          <p:cNvPr id="24580" name="Picture 7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54050" y="2428875"/>
            <a:ext cx="47259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9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42938" y="2428875"/>
            <a:ext cx="47259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ender23.wav">
            <a:hlinkClick r:id="" action="ppaction://media"/>
          </p:cNvPr>
          <p:cNvPicPr>
            <a:picLocks noRot="1" noChangeAspect="1"/>
          </p:cNvPicPr>
          <p:nvPr>
            <a:wavAudioFile r:embed="rId1" name="gender23.wav"/>
          </p:nvPr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572500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33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67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4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5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4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300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233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2000" fill="hold" nodeType="withEffect">
                                  <p:stCondLst>
                                    <p:cond delay="7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5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fill="hold" nodeType="withEffect">
                                  <p:stCondLst>
                                    <p:cond delay="7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Gray Tree Frog by Topat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5072063" y="428625"/>
            <a:ext cx="3929062" cy="2214557"/>
          </a:xfrm>
          <a:prstGeom prst="wedgeRoundRectCallout">
            <a:avLst>
              <a:gd name="adj1" fmla="val -92390"/>
              <a:gd name="adj2" fmla="val 108364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A masculine word, like...</a:t>
            </a:r>
          </a:p>
        </p:txBody>
      </p:sp>
      <p:pic>
        <p:nvPicPr>
          <p:cNvPr id="25604" name="Picture 7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54050" y="2428875"/>
            <a:ext cx="47259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9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42938" y="2428875"/>
            <a:ext cx="47259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ender24.wav">
            <a:hlinkClick r:id="" action="ppaction://media"/>
          </p:cNvPr>
          <p:cNvPicPr>
            <a:picLocks noRot="1" noChangeAspect="1"/>
          </p:cNvPicPr>
          <p:nvPr>
            <a:wavAudioFile r:embed="rId1" name="gender24.wav"/>
          </p:nvPr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643938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7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Tiempo by Libertinu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>
          <a:xfrm>
            <a:off x="428625" y="2214563"/>
            <a:ext cx="4071938" cy="2214562"/>
          </a:xfrm>
          <a:prstGeom prst="wedgeRoundRectCallout">
            <a:avLst>
              <a:gd name="adj1" fmla="val -60886"/>
              <a:gd name="adj2" fmla="val -13598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El </a:t>
            </a:r>
            <a:r>
              <a:rPr lang="en-GB" sz="4000" b="1" dirty="0" err="1">
                <a:solidFill>
                  <a:schemeClr val="tx1"/>
                </a:solidFill>
              </a:rPr>
              <a:t>reloj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(the watch)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(masculine word)</a:t>
            </a:r>
          </a:p>
        </p:txBody>
      </p:sp>
      <p:pic>
        <p:nvPicPr>
          <p:cNvPr id="4" name="gender25.wav">
            <a:hlinkClick r:id="" action="ppaction://media"/>
          </p:cNvPr>
          <p:cNvPicPr>
            <a:picLocks noRot="1" noChangeAspect="1"/>
          </p:cNvPicPr>
          <p:nvPr>
            <a:wavAudioFile r:embed="rId1" name="gender25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501063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efinitive car by fooosc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>
          <a:xfrm>
            <a:off x="4857752" y="142852"/>
            <a:ext cx="4143404" cy="2143145"/>
          </a:xfrm>
          <a:prstGeom prst="wedgeRoundRectCallout">
            <a:avLst>
              <a:gd name="adj1" fmla="val 53680"/>
              <a:gd name="adj2" fmla="val 6362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EL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coche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(the car)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(masculine word)</a:t>
            </a:r>
          </a:p>
        </p:txBody>
      </p:sp>
      <p:pic>
        <p:nvPicPr>
          <p:cNvPr id="4" name="gender26.wav">
            <a:hlinkClick r:id="" action="ppaction://media"/>
          </p:cNvPr>
          <p:cNvPicPr>
            <a:picLocks noRot="1" noChangeAspect="1"/>
          </p:cNvPicPr>
          <p:nvPr>
            <a:wavAudioFile r:embed="rId1" name="gender26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839200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Pencil sharpener by dgj103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>
          <a:xfrm>
            <a:off x="214282" y="142852"/>
            <a:ext cx="5072068" cy="2143117"/>
          </a:xfrm>
          <a:prstGeom prst="wedgeRoundRectCallout">
            <a:avLst>
              <a:gd name="adj1" fmla="val -53485"/>
              <a:gd name="adj2" fmla="val 9792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El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sacapuntas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(the pencil sharpener) </a:t>
            </a:r>
            <a:r>
              <a:rPr lang="en-GB" sz="4000" b="1" dirty="0">
                <a:solidFill>
                  <a:schemeClr val="tx1"/>
                </a:solidFill>
              </a:rPr>
              <a:t>(masculine word)</a:t>
            </a:r>
          </a:p>
        </p:txBody>
      </p:sp>
      <p:pic>
        <p:nvPicPr>
          <p:cNvPr id="4" name="gender27.wav">
            <a:hlinkClick r:id="" action="ppaction://media"/>
          </p:cNvPr>
          <p:cNvPicPr>
            <a:picLocks noRot="1" noChangeAspect="1"/>
          </p:cNvPicPr>
          <p:nvPr>
            <a:wavAudioFile r:embed="rId1" name="gender27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501063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Gray Tree Frog by Topat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5072063" y="428625"/>
            <a:ext cx="3857625" cy="2643185"/>
          </a:xfrm>
          <a:prstGeom prst="wedgeRoundRectCallout">
            <a:avLst>
              <a:gd name="adj1" fmla="val -88705"/>
              <a:gd name="adj2" fmla="val 8561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Or...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A feminine word, like...</a:t>
            </a:r>
          </a:p>
        </p:txBody>
      </p:sp>
      <p:pic>
        <p:nvPicPr>
          <p:cNvPr id="29700" name="Picture 7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54050" y="2428875"/>
            <a:ext cx="47259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9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42938" y="2428875"/>
            <a:ext cx="47259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ender28.wav">
            <a:hlinkClick r:id="" action="ppaction://media"/>
          </p:cNvPr>
          <p:cNvPicPr>
            <a:picLocks noRot="1" noChangeAspect="1"/>
          </p:cNvPicPr>
          <p:nvPr>
            <a:wavAudioFile r:embed="rId1" name="gender28.wav"/>
          </p:nvPr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501063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5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7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and scanner by D'Arcy Norma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>
          <a:xfrm>
            <a:off x="285750" y="285750"/>
            <a:ext cx="3929063" cy="2357438"/>
          </a:xfrm>
          <a:prstGeom prst="wedgeRoundRectCallout">
            <a:avLst>
              <a:gd name="adj1" fmla="val -47569"/>
              <a:gd name="adj2" fmla="val 11692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La </a:t>
            </a:r>
            <a:r>
              <a:rPr lang="en-GB" sz="4000" b="1" dirty="0" err="1">
                <a:solidFill>
                  <a:schemeClr val="tx1"/>
                </a:solidFill>
              </a:rPr>
              <a:t>mano</a:t>
            </a:r>
            <a:endParaRPr lang="en-GB" sz="40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33CC"/>
                </a:solidFill>
              </a:rPr>
              <a:t>(the hand)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(feminine word)</a:t>
            </a:r>
          </a:p>
        </p:txBody>
      </p:sp>
      <p:pic>
        <p:nvPicPr>
          <p:cNvPr id="4" name="gender29.wav">
            <a:hlinkClick r:id="" action="ppaction://media"/>
          </p:cNvPr>
          <p:cNvPicPr>
            <a:picLocks noRot="1" noChangeAspect="1"/>
          </p:cNvPicPr>
          <p:nvPr>
            <a:wavAudioFile r:embed="rId1" name="gender29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572500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ats! by Seth Tisu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286250" y="4143375"/>
            <a:ext cx="4714875" cy="1571625"/>
          </a:xfrm>
          <a:prstGeom prst="wedgeRoundRectCallout">
            <a:avLst>
              <a:gd name="adj1" fmla="val -12044"/>
              <a:gd name="adj2" fmla="val -8951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The Grammatical Gender in Spanish!!</a:t>
            </a:r>
          </a:p>
        </p:txBody>
      </p:sp>
      <p:pic>
        <p:nvPicPr>
          <p:cNvPr id="4100" name="Picture 7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5" y="-571500"/>
            <a:ext cx="3643313" cy="472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9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5" y="-571500"/>
            <a:ext cx="3643313" cy="472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ender02.wav">
            <a:hlinkClick r:id="" action="ppaction://media"/>
          </p:cNvPr>
          <p:cNvPicPr>
            <a:picLocks noRot="1" noChangeAspect="1"/>
          </p:cNvPicPr>
          <p:nvPr>
            <a:wavAudioFile r:embed="rId1" name="gender02.wav"/>
          </p:nvPr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839200" y="6429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85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Miniature chair by kaktuslampa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>
          <a:xfrm>
            <a:off x="1143000" y="1285875"/>
            <a:ext cx="4071938" cy="2357438"/>
          </a:xfrm>
          <a:prstGeom prst="wedgeRoundRectCallout">
            <a:avLst>
              <a:gd name="adj1" fmla="val -77005"/>
              <a:gd name="adj2" fmla="val 4436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La </a:t>
            </a:r>
            <a:r>
              <a:rPr lang="en-GB" sz="4000" b="1" dirty="0" err="1">
                <a:solidFill>
                  <a:schemeClr val="tx1"/>
                </a:solidFill>
              </a:rPr>
              <a:t>silla</a:t>
            </a:r>
            <a:endParaRPr lang="en-GB" sz="40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33CC"/>
                </a:solidFill>
              </a:rPr>
              <a:t>(the chair)</a:t>
            </a:r>
            <a:endParaRPr lang="en-GB" sz="40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(feminine word)</a:t>
            </a:r>
          </a:p>
        </p:txBody>
      </p:sp>
      <p:pic>
        <p:nvPicPr>
          <p:cNvPr id="4" name="gender30.wav">
            <a:hlinkClick r:id="" action="ppaction://media"/>
          </p:cNvPr>
          <p:cNvPicPr>
            <a:picLocks noRot="1" noChangeAspect="1"/>
          </p:cNvPicPr>
          <p:nvPr>
            <a:wavAudioFile r:embed="rId1" name="gender30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572500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My New IKEA Bedding by a2gemma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>
          <a:xfrm>
            <a:off x="214313" y="285750"/>
            <a:ext cx="3929062" cy="2286000"/>
          </a:xfrm>
          <a:prstGeom prst="wedgeRoundRectCallout">
            <a:avLst>
              <a:gd name="adj1" fmla="val -53485"/>
              <a:gd name="adj2" fmla="val 9792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La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cama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rgbClr val="FF33CC"/>
                </a:solidFill>
              </a:rPr>
              <a:t>(the bed)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(feminine word)</a:t>
            </a:r>
          </a:p>
        </p:txBody>
      </p:sp>
      <p:pic>
        <p:nvPicPr>
          <p:cNvPr id="4" name="gender31.wav">
            <a:hlinkClick r:id="" action="ppaction://media"/>
          </p:cNvPr>
          <p:cNvPicPr>
            <a:picLocks noRot="1" noChangeAspect="1"/>
          </p:cNvPicPr>
          <p:nvPr>
            <a:wavAudioFile r:embed="rId1" name="gender31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572500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Tianjin sky by jaeming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786188" y="3143250"/>
            <a:ext cx="5143530" cy="2357438"/>
          </a:xfrm>
          <a:prstGeom prst="wedgeRoundRectCallout">
            <a:avLst>
              <a:gd name="adj1" fmla="val -63893"/>
              <a:gd name="adj2" fmla="val -80234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And remember, there is no reason WHY!! Mwahahaha!!</a:t>
            </a:r>
          </a:p>
        </p:txBody>
      </p:sp>
      <p:pic>
        <p:nvPicPr>
          <p:cNvPr id="33796" name="Picture 7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75" y="-500063"/>
            <a:ext cx="47259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9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75" y="-500063"/>
            <a:ext cx="47259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ender32.wav">
            <a:hlinkClick r:id="" action="ppaction://media"/>
          </p:cNvPr>
          <p:cNvPicPr>
            <a:picLocks noRot="1" noChangeAspect="1"/>
          </p:cNvPicPr>
          <p:nvPr>
            <a:wavAudioFile r:embed="rId1" name="gender32.wav"/>
          </p:nvPr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429652" y="6215082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8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2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300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367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7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6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7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243FFD9B-F560-77A9-AD8A-91CE83B9968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EA646BF2-2769-081A-FF9F-937C244736A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89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0"/>
                            </p:stCondLst>
                            <p:childTnLst>
                              <p:par>
                                <p:cTn id="9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10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rops in a spiderweb by jpockel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1928794" y="3000372"/>
            <a:ext cx="6786562" cy="2928937"/>
          </a:xfrm>
          <a:prstGeom prst="wedgeRoundRectCallout">
            <a:avLst>
              <a:gd name="adj1" fmla="val -32554"/>
              <a:gd name="adj2" fmla="val -7905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People and animals are either MALE (masculine)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or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FEMALE (feminine)</a:t>
            </a:r>
          </a:p>
        </p:txBody>
      </p:sp>
      <p:pic>
        <p:nvPicPr>
          <p:cNvPr id="5124" name="Picture 7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00" y="-428625"/>
            <a:ext cx="47259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9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00" y="-428625"/>
            <a:ext cx="47259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ender03.wav">
            <a:hlinkClick r:id="" action="ppaction://media"/>
          </p:cNvPr>
          <p:cNvPicPr>
            <a:picLocks noRot="1" noChangeAspect="1"/>
          </p:cNvPicPr>
          <p:nvPr>
            <a:wavAudioFile r:embed="rId1" name="gender03.wav"/>
          </p:nvPr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839200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17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67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8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10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1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you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50" y="925513"/>
            <a:ext cx="5572125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714875" y="2857500"/>
            <a:ext cx="4286250" cy="1785938"/>
          </a:xfrm>
          <a:prstGeom prst="wedgeRoundRectCallout">
            <a:avLst>
              <a:gd name="adj1" fmla="val 40992"/>
              <a:gd name="adj2" fmla="val -14168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The boy (male)</a:t>
            </a:r>
          </a:p>
        </p:txBody>
      </p:sp>
      <p:pic>
        <p:nvPicPr>
          <p:cNvPr id="4" name="gender04.wav">
            <a:hlinkClick r:id="" action="ppaction://media"/>
          </p:cNvPr>
          <p:cNvPicPr>
            <a:picLocks noRot="1" noChangeAspect="1"/>
          </p:cNvPicPr>
          <p:nvPr>
            <a:wavAudioFile r:embed="rId1" name="gender04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501063" y="62865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you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50" y="925513"/>
            <a:ext cx="5572125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714875" y="2857500"/>
            <a:ext cx="4286250" cy="1785938"/>
          </a:xfrm>
          <a:prstGeom prst="wedgeRoundRectCallout">
            <a:avLst>
              <a:gd name="adj1" fmla="val 40992"/>
              <a:gd name="adj2" fmla="val -14168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El niño (male, masculine word)</a:t>
            </a:r>
          </a:p>
        </p:txBody>
      </p:sp>
      <p:pic>
        <p:nvPicPr>
          <p:cNvPr id="4" name="gender05.wav">
            <a:hlinkClick r:id="" action="ppaction://media"/>
          </p:cNvPr>
          <p:cNvPicPr>
            <a:picLocks noRot="1" noChangeAspect="1"/>
          </p:cNvPicPr>
          <p:nvPr>
            <a:wavAudioFile r:embed="rId1" name="gender05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572500" y="62150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you girl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2936" y="1142984"/>
            <a:ext cx="371475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714875" y="2857500"/>
            <a:ext cx="4286250" cy="1785938"/>
          </a:xfrm>
          <a:prstGeom prst="wedgeRoundRectCallout">
            <a:avLst>
              <a:gd name="adj1" fmla="val 40992"/>
              <a:gd name="adj2" fmla="val -14168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The girl (female)</a:t>
            </a:r>
          </a:p>
        </p:txBody>
      </p:sp>
      <p:pic>
        <p:nvPicPr>
          <p:cNvPr id="4" name="gender06.wav">
            <a:hlinkClick r:id="" action="ppaction://media"/>
          </p:cNvPr>
          <p:cNvPicPr>
            <a:picLocks noRot="1" noChangeAspect="1"/>
          </p:cNvPicPr>
          <p:nvPr>
            <a:wavAudioFile r:embed="rId1" name="gender06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786813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you girl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2936" y="1142984"/>
            <a:ext cx="371475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714875" y="2857500"/>
            <a:ext cx="4286250" cy="1785938"/>
          </a:xfrm>
          <a:prstGeom prst="wedgeRoundRectCallout">
            <a:avLst>
              <a:gd name="adj1" fmla="val 40992"/>
              <a:gd name="adj2" fmla="val -14168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La niña (female, feminine word)</a:t>
            </a:r>
          </a:p>
        </p:txBody>
      </p:sp>
      <p:pic>
        <p:nvPicPr>
          <p:cNvPr id="4" name="gender07.wav">
            <a:hlinkClick r:id="" action="ppaction://media"/>
          </p:cNvPr>
          <p:cNvPicPr>
            <a:picLocks noRot="1" noChangeAspect="1"/>
          </p:cNvPicPr>
          <p:nvPr>
            <a:wavAudioFile r:embed="rId1" name="gender07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572500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Camargue horse by Wolfgang Staudt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286248" y="4500570"/>
            <a:ext cx="4286250" cy="1357309"/>
          </a:xfrm>
          <a:prstGeom prst="wedgeRoundRectCallout">
            <a:avLst>
              <a:gd name="adj1" fmla="val 40992"/>
              <a:gd name="adj2" fmla="val -14168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The horse (male)</a:t>
            </a:r>
          </a:p>
        </p:txBody>
      </p:sp>
      <p:pic>
        <p:nvPicPr>
          <p:cNvPr id="4" name="gender08.wav">
            <a:hlinkClick r:id="" action="ppaction://media"/>
          </p:cNvPr>
          <p:cNvPicPr>
            <a:picLocks noRot="1" noChangeAspect="1"/>
          </p:cNvPicPr>
          <p:nvPr>
            <a:wavAudioFile r:embed="rId1" name="gender08.wav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6BCFE3-10E9-445F-9A48-3622487D091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CE2CA41-F3B6-4176-9CDC-1B0973CBFB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250270-C68F-40D2-AA94-B6E5DE3A2C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307</Words>
  <Application>Microsoft Office PowerPoint</Application>
  <PresentationFormat>On-screen Show (4:3)</PresentationFormat>
  <Paragraphs>52</Paragraphs>
  <Slides>33</Slides>
  <Notes>0</Notes>
  <HiddenSlides>0</HiddenSlides>
  <MMClips>34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Grammatical Gender in Spanish (Girl’s stuff and Boy’s stuff)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Grammatical Gender in Spanish (Masculine and Feminine)</dc:title>
  <dc:creator>nim22</dc:creator>
  <cp:lastModifiedBy>Bernardo Carvalho de Mello</cp:lastModifiedBy>
  <cp:revision>75</cp:revision>
  <dcterms:created xsi:type="dcterms:W3CDTF">2009-12-07T13:19:45Z</dcterms:created>
  <dcterms:modified xsi:type="dcterms:W3CDTF">2025-07-22T18:42:05Z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