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9"/>
  </p:notesMasterIdLst>
  <p:sldIdLst>
    <p:sldId id="257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4" r:id="rId14"/>
    <p:sldId id="269" r:id="rId15"/>
    <p:sldId id="275" r:id="rId16"/>
    <p:sldId id="276" r:id="rId17"/>
    <p:sldId id="278" r:id="rId18"/>
    <p:sldId id="279" r:id="rId19"/>
    <p:sldId id="277" r:id="rId20"/>
    <p:sldId id="281" r:id="rId21"/>
    <p:sldId id="283" r:id="rId22"/>
    <p:sldId id="280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293" r:id="rId41"/>
    <p:sldId id="294" r:id="rId42"/>
    <p:sldId id="295" r:id="rId43"/>
    <p:sldId id="297" r:id="rId44"/>
    <p:sldId id="298" r:id="rId45"/>
    <p:sldId id="299" r:id="rId46"/>
    <p:sldId id="300" r:id="rId47"/>
    <p:sldId id="326" r:id="rId48"/>
    <p:sldId id="325" r:id="rId49"/>
    <p:sldId id="313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8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>
        <p:scale>
          <a:sx n="48" d="100"/>
          <a:sy n="48" d="100"/>
        </p:scale>
        <p:origin x="4024" y="19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7D5D1-6F96-45A6-A5F7-90FE1EA80794}" type="datetimeFigureOut">
              <a:rPr lang="en-US" smtClean="0"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D860A-4912-4AD0-AF12-22C2D8166CDA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33</a:t>
            </a:fld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34</a:t>
            </a:fld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35</a:t>
            </a:fld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36</a:t>
            </a:fld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37</a:t>
            </a:fld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38</a:t>
            </a:fld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39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40</a:t>
            </a:fld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41</a:t>
            </a:fld>
            <a:endParaRPr lang="en-GB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42</a:t>
            </a:fld>
            <a:endParaRPr lang="en-GB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43</a:t>
            </a:fld>
            <a:endParaRPr lang="en-GB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44</a:t>
            </a:fld>
            <a:endParaRPr lang="en-GB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45</a:t>
            </a:fld>
            <a:endParaRPr lang="en-GB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46</a:t>
            </a:fld>
            <a:endParaRPr lang="en-GB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47</a:t>
            </a:fld>
            <a:endParaRPr lang="en-GB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48</a:t>
            </a:fld>
            <a:endParaRPr lang="en-GB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49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50</a:t>
            </a:fld>
            <a:endParaRPr lang="en-GB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51</a:t>
            </a:fld>
            <a:endParaRPr lang="en-GB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52</a:t>
            </a:fld>
            <a:endParaRPr lang="en-GB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53</a:t>
            </a:fld>
            <a:endParaRPr lang="en-GB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54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D860A-4912-4AD0-AF12-22C2D8166CDA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8CF1C-DDE3-485F-9708-275C2FC39A5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BA821-82E2-4C4C-882B-E0D6038F6A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7CAFA-8D05-440D-A41D-3485B71B06D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736AB-AC84-44DC-99E9-CC3B8218FE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F2251-7C1E-4F47-B931-D03EB8D8BF8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2476F-0ED1-40B3-A11B-069F12AC86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B4AC4-78BB-49F4-9C64-96358F3F194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C5DEB-339A-4AA0-9FB8-F6E2A8500C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42550-8975-4C44-859F-50A93B953D9A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043F8-8732-495B-A6C8-079354F9A5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CCE71-54E7-486F-84A0-2BDA2A1ED91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D7272-FA76-44A4-90CF-DDE58A4ACD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29B09-8D92-49D7-B200-68F95E1B5DC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A4521-CE04-43DD-9D7F-84B37A9A14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D1E12-6936-4475-8E1F-4BA56C69EF94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FA186-B9AC-464D-B2D9-F5ED81D0A0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AFC13-A8E0-4515-8CB9-72B11E1876FA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56AC7-A451-44A5-BCF9-86E15B3DD7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1A7D1-164C-43D1-85BF-42C6F3CF032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D3BDA-15D2-401E-B958-3D56BE1A3E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D8FC5-C0AE-4601-B635-BF481320C4AA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5917B-2069-4E09-84D3-1343285AAC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4D7FFF-76D7-42B5-AD97-1E9272B0EFA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C692D4-A3AC-4DB2-8F3A-7B9C9E9F89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R:\Spanish\Audio\SPGRSubject%20Pronouns%20Singular%20audio\SPGRSubject%20Pronouns%20Singular___%2015.wav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5" Type="http://schemas.openxmlformats.org/officeDocument/2006/relationships/image" Target="../media/image5.pn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5" Type="http://schemas.openxmlformats.org/officeDocument/2006/relationships/image" Target="../media/image5.png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5" Type="http://schemas.openxmlformats.org/officeDocument/2006/relationships/image" Target="../media/image5.png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R:\Spanish\Audio\SPGRSubject%20Pronouns%20Singular%20audio\SPGRSubject%20Pronouns%20Singular___%2023.wav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audio23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R:\Spanish\Audio\SPGRSubject%20Pronouns%20Singular%20audio\SPGRSubject%20Pronouns%20Singular___%2027.wav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8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0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3.wav"/><Relationship Id="rId6" Type="http://schemas.openxmlformats.org/officeDocument/2006/relationships/image" Target="../media/image5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4.wav"/><Relationship Id="rId6" Type="http://schemas.openxmlformats.org/officeDocument/2006/relationships/image" Target="../media/image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5.wav"/><Relationship Id="rId6" Type="http://schemas.openxmlformats.org/officeDocument/2006/relationships/image" Target="../media/image5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6.wav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7.wav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8.wav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9.wav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0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R:\Spanish\Audio\SPGRSubject%20Pronouns%20Singular%20audio\SPGRSubject%20Pronouns%20Singular___%2044.wav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1.wav"/><Relationship Id="rId5" Type="http://schemas.openxmlformats.org/officeDocument/2006/relationships/image" Target="../media/image1.png"/><Relationship Id="rId4" Type="http://schemas.openxmlformats.org/officeDocument/2006/relationships/image" Target="../media/image1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R:\Spanish\Audio\SPGRSubject%20Pronouns%20Singular%20audio\SPGRSubject%20Pronouns%20Singular___%2046.wav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3.wav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4.wav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5.wav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6.wav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8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microsoft.com/office/2007/relationships/hdphoto" Target="../media/hdphoto1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2" Type="http://schemas.openxmlformats.org/officeDocument/2006/relationships/audio" Target="../media/audio50.wav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audio" Target="../media/audio49.wav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52.png"/><Relationship Id="rId5" Type="http://schemas.openxmlformats.org/officeDocument/2006/relationships/image" Target="../media/image16.jpe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notesSlide" Target="../notesSlides/notesSlide54.xml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Handy Subject Pronouns in Spanish (Singular Forms)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With the Angry Family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4103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The Red Lion Highgate Chips, 7 out of 10 by Simon Welsh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122513">
            <a:off x="546894" y="97632"/>
            <a:ext cx="3362325" cy="41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122513">
            <a:off x="556419" y="97631"/>
            <a:ext cx="3352800" cy="413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429001" y="3286125"/>
            <a:ext cx="5031432" cy="2015083"/>
          </a:xfrm>
          <a:prstGeom prst="wedgeRoundRectCallout">
            <a:avLst>
              <a:gd name="adj1" fmla="val -68841"/>
              <a:gd name="adj2" fmla="val -4292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In the sentence “I eat chips”, “</a:t>
            </a:r>
            <a:r>
              <a:rPr lang="en-GB" sz="5400" b="1" dirty="0">
                <a:solidFill>
                  <a:schemeClr val="bg2">
                    <a:lumMod val="10000"/>
                  </a:schemeClr>
                </a:solidFill>
              </a:rPr>
              <a:t>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” is the Subject Pronoun</a:t>
            </a:r>
          </a:p>
        </p:txBody>
      </p:sp>
      <p:pic>
        <p:nvPicPr>
          <p:cNvPr id="8" name="personal pronouns slide 10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10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60432" y="630932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30 an afternoon and an evening through melbourne by Looking Glas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357563" y="1214438"/>
            <a:ext cx="5102869" cy="2358578"/>
          </a:xfrm>
          <a:prstGeom prst="wedgeRoundRectCallout">
            <a:avLst>
              <a:gd name="adj1" fmla="val -58298"/>
              <a:gd name="adj2" fmla="val 388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Well, despite what you might think, Spanish is not so different to English</a:t>
            </a:r>
          </a:p>
        </p:txBody>
      </p:sp>
      <p:pic>
        <p:nvPicPr>
          <p:cNvPr id="12292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36525" y="-66675"/>
            <a:ext cx="33623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25413" y="-68263"/>
            <a:ext cx="3351213" cy="413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11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11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30 an afternoon and an evening through melbourne by Looking Glas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36525" y="-66675"/>
            <a:ext cx="33623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25413" y="-68263"/>
            <a:ext cx="3351213" cy="413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714625" y="4357689"/>
            <a:ext cx="5601791" cy="1519584"/>
          </a:xfrm>
          <a:prstGeom prst="wedgeRoundRectCallout">
            <a:avLst>
              <a:gd name="adj1" fmla="val -55363"/>
              <a:gd name="adj2" fmla="val -12611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If we wanted to say “I eat chips” we would say:</a:t>
            </a:r>
          </a:p>
        </p:txBody>
      </p:sp>
      <p:pic>
        <p:nvPicPr>
          <p:cNvPr id="8" name="personal pronouns slide 12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1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597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lex eating chips by Jeremy &amp; Susann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419873" y="357188"/>
            <a:ext cx="5328592" cy="2063700"/>
          </a:xfrm>
          <a:prstGeom prst="wedgeRoundRectCallout">
            <a:avLst>
              <a:gd name="adj1" fmla="val -55465"/>
              <a:gd name="adj2" fmla="val 6978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6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“¡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como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patatas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fritas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!”</a:t>
            </a:r>
          </a:p>
        </p:txBody>
      </p:sp>
      <p:pic>
        <p:nvPicPr>
          <p:cNvPr id="14340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36525" y="-66675"/>
            <a:ext cx="33623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25413" y="-68263"/>
            <a:ext cx="3351213" cy="413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13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13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440" y="6237312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6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30 an afternoon and an evening through melbourne by Looking Glas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143375" y="1916832"/>
            <a:ext cx="4245049" cy="1728192"/>
          </a:xfrm>
          <a:prstGeom prst="wedgeRoundRectCallout">
            <a:avLst>
              <a:gd name="adj1" fmla="val -75653"/>
              <a:gd name="adj2" fmla="val 649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So “</a:t>
            </a:r>
            <a:r>
              <a:rPr lang="en-GB" sz="5400" b="1" dirty="0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” is “</a:t>
            </a:r>
            <a:r>
              <a:rPr lang="en-GB" sz="5400" b="1" dirty="0">
                <a:solidFill>
                  <a:schemeClr val="bg2">
                    <a:lumMod val="10000"/>
                  </a:schemeClr>
                </a:solidFill>
              </a:rPr>
              <a:t>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”</a:t>
            </a:r>
          </a:p>
        </p:txBody>
      </p:sp>
      <p:pic>
        <p:nvPicPr>
          <p:cNvPr id="15364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36525" y="-66675"/>
            <a:ext cx="33623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25413" y="-68263"/>
            <a:ext cx="3351213" cy="413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14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14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597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3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643313" y="357188"/>
            <a:ext cx="4673103" cy="2285993"/>
          </a:xfrm>
          <a:prstGeom prst="wedgeRoundRectCallout">
            <a:avLst>
              <a:gd name="adj1" fmla="val -55465"/>
              <a:gd name="adj2" fmla="val 6978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So, if we want to say “</a:t>
            </a:r>
            <a:r>
              <a:rPr lang="en-GB" sz="5400" b="1" dirty="0">
                <a:solidFill>
                  <a:schemeClr val="bg2">
                    <a:lumMod val="10000"/>
                  </a:schemeClr>
                </a:solidFill>
              </a:rPr>
              <a:t>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” in Spanish, we need to say “</a:t>
            </a:r>
            <a:r>
              <a:rPr lang="en-GB" sz="5400" b="1" dirty="0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” </a:t>
            </a:r>
          </a:p>
        </p:txBody>
      </p:sp>
      <p:pic>
        <p:nvPicPr>
          <p:cNvPr id="16388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36525" y="-66675"/>
            <a:ext cx="33623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25413" y="-68263"/>
            <a:ext cx="3351213" cy="413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15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15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524000" y="857250"/>
          <a:ext cx="6096000" cy="2743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10608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/>
                        <a:t>YO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SPGRSubject Pronouns Singular___ 15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46043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lex eating chips by Jeremy &amp; Susann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786188" y="285750"/>
            <a:ext cx="4572000" cy="1285875"/>
          </a:xfrm>
          <a:prstGeom prst="wedgeRoundRectCallout">
            <a:avLst>
              <a:gd name="adj1" fmla="val -63804"/>
              <a:gd name="adj2" fmla="val 12731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“</a:t>
            </a:r>
            <a:r>
              <a:rPr lang="en-GB" sz="7200" b="1" dirty="0">
                <a:solidFill>
                  <a:srgbClr val="C00000"/>
                </a:solidFill>
              </a:rPr>
              <a:t>I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eat chips!”</a:t>
            </a:r>
          </a:p>
        </p:txBody>
      </p:sp>
      <p:pic>
        <p:nvPicPr>
          <p:cNvPr id="18436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36525" y="-66675"/>
            <a:ext cx="33623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25413" y="-68263"/>
            <a:ext cx="3351213" cy="413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17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17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Alex eating chips by Jeremy &amp; Susann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357686" y="332656"/>
            <a:ext cx="4246762" cy="2524840"/>
          </a:xfrm>
          <a:prstGeom prst="wedgeRoundRectCallout">
            <a:avLst>
              <a:gd name="adj1" fmla="val -79688"/>
              <a:gd name="adj2" fmla="val 3583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6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“¡</a:t>
            </a:r>
            <a:r>
              <a:rPr lang="en-GB" sz="7200" b="1" dirty="0" err="1">
                <a:solidFill>
                  <a:srgbClr val="C00000"/>
                </a:solidFill>
              </a:rPr>
              <a:t>Yo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como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patatas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fritas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!”</a:t>
            </a:r>
          </a:p>
        </p:txBody>
      </p:sp>
      <p:pic>
        <p:nvPicPr>
          <p:cNvPr id="19460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36525" y="-66675"/>
            <a:ext cx="33623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25413" y="-68263"/>
            <a:ext cx="3351213" cy="413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18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18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30 an afternoon and an evening through melbourne by Looking Glas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143375" y="1214438"/>
            <a:ext cx="4461073" cy="1710506"/>
          </a:xfrm>
          <a:prstGeom prst="wedgeRoundRectCallout">
            <a:avLst>
              <a:gd name="adj1" fmla="val -75037"/>
              <a:gd name="adj2" fmla="val 19194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Now you are the one eating chips!</a:t>
            </a:r>
          </a:p>
        </p:txBody>
      </p:sp>
      <p:pic>
        <p:nvPicPr>
          <p:cNvPr id="20484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36525" y="-66675"/>
            <a:ext cx="33623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25413" y="-68263"/>
            <a:ext cx="3351213" cy="413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ersonal pronouns slide 19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19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laya Shon Mosa by laszlo-phot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214813" y="764703"/>
            <a:ext cx="4389635" cy="5093171"/>
          </a:xfrm>
          <a:prstGeom prst="wedgeRoundRectCallout">
            <a:avLst>
              <a:gd name="adj1" fmla="val -63815"/>
              <a:gd name="adj2" fmla="val -1623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Hola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hola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hola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 am Mr Angry Potato Head, and I am going to talk to you about the handy Subject Pronouns in English and in Spanish</a:t>
            </a:r>
          </a:p>
        </p:txBody>
      </p:sp>
      <p:pic>
        <p:nvPicPr>
          <p:cNvPr id="3076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7563" y="55563"/>
            <a:ext cx="2967037" cy="365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8675" y="53975"/>
            <a:ext cx="2957513" cy="364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02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0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8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900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44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9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10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30 an afternoon and an evening through melbourne by Looking Glas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1285875" y="142875"/>
            <a:ext cx="6357938" cy="1197893"/>
          </a:xfrm>
          <a:prstGeom prst="wedgeRoundRectCallout">
            <a:avLst>
              <a:gd name="adj1" fmla="val -32370"/>
              <a:gd name="adj2" fmla="val 3196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You eat chips!</a:t>
            </a:r>
          </a:p>
        </p:txBody>
      </p:sp>
      <p:pic>
        <p:nvPicPr>
          <p:cNvPr id="5" name="personal pronouns slide 20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20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30 an afternoon and an evening through melbourne by Looking Glas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85750" y="142875"/>
            <a:ext cx="8572500" cy="1197893"/>
          </a:xfrm>
          <a:prstGeom prst="wedgeRoundRectCallout">
            <a:avLst>
              <a:gd name="adj1" fmla="val -32370"/>
              <a:gd name="adj2" fmla="val 3196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Tú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comes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patatas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fritas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5" name="personal pronouns slide 21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2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920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30 an afternoon and an evening through melbourne by Looking Glas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071939" y="1340768"/>
            <a:ext cx="4388494" cy="3960440"/>
          </a:xfrm>
          <a:prstGeom prst="wedgeRoundRectCallout">
            <a:avLst>
              <a:gd name="adj1" fmla="val -57968"/>
              <a:gd name="adj2" fmla="val 1855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 know how clever you are, so, I am going to say it again, and you will tell me how we say “you” in Spanish</a:t>
            </a:r>
          </a:p>
        </p:txBody>
      </p:sp>
      <p:pic>
        <p:nvPicPr>
          <p:cNvPr id="23556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" y="1214438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214438"/>
            <a:ext cx="3657600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22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2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8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8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30 an afternoon and an evening through melbourne by Looking Glas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1285875" y="142875"/>
            <a:ext cx="6357938" cy="1197893"/>
          </a:xfrm>
          <a:prstGeom prst="wedgeRoundRectCallout">
            <a:avLst>
              <a:gd name="adj1" fmla="val -32370"/>
              <a:gd name="adj2" fmla="val 3196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rgbClr val="C00000"/>
                </a:solidFill>
              </a:rPr>
              <a:t>You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eat chips!</a:t>
            </a:r>
          </a:p>
        </p:txBody>
      </p:sp>
      <p:pic>
        <p:nvPicPr>
          <p:cNvPr id="5" name="personal pronouns slide 23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23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30 an afternoon and an evening through melbourne by Looking Glas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85750" y="142875"/>
            <a:ext cx="8572500" cy="1197893"/>
          </a:xfrm>
          <a:prstGeom prst="wedgeRoundRectCallout">
            <a:avLst>
              <a:gd name="adj1" fmla="val -32370"/>
              <a:gd name="adj2" fmla="val 3196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6000" b="1" dirty="0" err="1">
                <a:solidFill>
                  <a:srgbClr val="C00000"/>
                </a:solidFill>
              </a:rPr>
              <a:t>Tú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comes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patatas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fritas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4" name="SPGRSubject Pronouns Singular___ 23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Bird Houses / 20071230.10D.46705 / SML by See-ming Lee 李思明 SML."/>
          <p:cNvPicPr>
            <a:picLocks noChangeAspect="1" noChangeArrowheads="1"/>
          </p:cNvPicPr>
          <p:nvPr/>
        </p:nvPicPr>
        <p:blipFill>
          <a:blip r:embed="rId5" cstate="print"/>
          <a:srcRect b="273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" y="1214438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214438"/>
            <a:ext cx="3657600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286125" y="548679"/>
            <a:ext cx="5462339" cy="1308695"/>
          </a:xfrm>
          <a:prstGeom prst="wedgeRoundRectCallout">
            <a:avLst>
              <a:gd name="adj1" fmla="val -55755"/>
              <a:gd name="adj2" fmla="val 967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Any idea?... Come on... Have a go!</a:t>
            </a:r>
          </a:p>
        </p:txBody>
      </p:sp>
      <p:pic>
        <p:nvPicPr>
          <p:cNvPr id="7" name="personal pronouns slide 25.wav">
            <a:hlinkClick r:id="" action="ppaction://media"/>
          </p:cNvPr>
          <p:cNvPicPr>
            <a:picLocks noRot="1" noChangeAspect="1"/>
          </p:cNvPicPr>
          <p:nvPr>
            <a:wavAudioFile r:embed="rId2" name="personal pronouns slide 25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Bird Houses / 20071230.10D.46705 / SML by See-ming Lee 李思明 SML."/>
          <p:cNvPicPr>
            <a:picLocks noChangeAspect="1" noChangeArrowheads="1"/>
          </p:cNvPicPr>
          <p:nvPr/>
        </p:nvPicPr>
        <p:blipFill>
          <a:blip r:embed="rId4" cstate="print"/>
          <a:srcRect b="273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4214813" y="692695"/>
            <a:ext cx="4461643" cy="1164679"/>
          </a:xfrm>
          <a:prstGeom prst="wedgeRoundRectCallout">
            <a:avLst>
              <a:gd name="adj1" fmla="val -55755"/>
              <a:gd name="adj2" fmla="val 967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 am still waiting...</a:t>
            </a:r>
          </a:p>
        </p:txBody>
      </p:sp>
      <p:pic>
        <p:nvPicPr>
          <p:cNvPr id="27652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" y="1214438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214438"/>
            <a:ext cx="3657600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ersonal pronouns slide 26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26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Bird Houses / 20071230.10D.46705 / SML by See-ming Lee 李思明 SML."/>
          <p:cNvPicPr>
            <a:picLocks noChangeAspect="1" noChangeArrowheads="1"/>
          </p:cNvPicPr>
          <p:nvPr/>
        </p:nvPicPr>
        <p:blipFill>
          <a:blip r:embed="rId4" cstate="print"/>
          <a:srcRect b="273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571500" y="428625"/>
            <a:ext cx="5000625" cy="2714625"/>
          </a:xfrm>
          <a:prstGeom prst="wedgeRoundRectCallout">
            <a:avLst>
              <a:gd name="adj1" fmla="val 52553"/>
              <a:gd name="adj2" fmla="val 9755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If we want to say “</a:t>
            </a:r>
            <a:r>
              <a:rPr lang="en-GB" sz="5400" b="1" dirty="0">
                <a:solidFill>
                  <a:schemeClr val="bg2">
                    <a:lumMod val="10000"/>
                  </a:schemeClr>
                </a:solidFill>
              </a:rPr>
              <a:t>YOU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” in Spanish,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we say “</a:t>
            </a:r>
            <a:r>
              <a:rPr lang="en-GB" sz="5400" b="1" dirty="0">
                <a:solidFill>
                  <a:schemeClr val="bg2">
                    <a:lumMod val="10000"/>
                  </a:schemeClr>
                </a:solidFill>
              </a:rPr>
              <a:t>TÚ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” </a:t>
            </a:r>
          </a:p>
        </p:txBody>
      </p:sp>
      <p:pic>
        <p:nvPicPr>
          <p:cNvPr id="28676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6875" y="171450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1714500"/>
            <a:ext cx="3657600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ersonal pronouns slide 27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27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1658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28625" y="857250"/>
          <a:ext cx="8286808" cy="2743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43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3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0608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YOU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/>
                        <a:t>YO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/>
                        <a:t>TÚ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SPGRSubject Pronouns Singular___ 27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air texture by slideshow bob."/>
          <p:cNvPicPr>
            <a:picLocks noChangeAspect="1" noChangeArrowheads="1"/>
          </p:cNvPicPr>
          <p:nvPr/>
        </p:nvPicPr>
        <p:blipFill>
          <a:blip r:embed="rId4" cstate="print"/>
          <a:srcRect b="193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2857500" y="214313"/>
            <a:ext cx="5857875" cy="1500187"/>
          </a:xfrm>
          <a:prstGeom prst="wedgeRoundRectCallout">
            <a:avLst>
              <a:gd name="adj1" fmla="val -892"/>
              <a:gd name="adj2" fmla="val 20489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There is Mr. Confused and Angry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Wolfman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30724" name="Picture 11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1050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6875" y="171450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1714500"/>
            <a:ext cx="3657600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29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29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59788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auna cántabra: PERRO-PLAYA by Julikeishon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4099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6138" y="55563"/>
            <a:ext cx="2967037" cy="365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8675" y="53975"/>
            <a:ext cx="2957513" cy="364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786188" y="142875"/>
            <a:ext cx="4674244" cy="2278013"/>
          </a:xfrm>
          <a:prstGeom prst="wedgeRoundRectCallout">
            <a:avLst>
              <a:gd name="adj1" fmla="val -59500"/>
              <a:gd name="adj2" fmla="val 4550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Now you might wonder... “What is a Subject Pronoun?”</a:t>
            </a:r>
          </a:p>
        </p:txBody>
      </p:sp>
      <p:pic>
        <p:nvPicPr>
          <p:cNvPr id="8" name="personal pronouns slide 03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03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air texture by slideshow bob."/>
          <p:cNvPicPr>
            <a:picLocks noChangeAspect="1" noChangeArrowheads="1"/>
          </p:cNvPicPr>
          <p:nvPr/>
        </p:nvPicPr>
        <p:blipFill>
          <a:blip r:embed="rId4" cstate="print"/>
          <a:srcRect b="1932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2714625" y="285750"/>
            <a:ext cx="5000625" cy="1500188"/>
          </a:xfrm>
          <a:prstGeom prst="wedgeRoundRectCallout">
            <a:avLst>
              <a:gd name="adj1" fmla="val -1542"/>
              <a:gd name="adj2" fmla="val 12362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 wonder what he is doing...</a:t>
            </a:r>
          </a:p>
        </p:txBody>
      </p:sp>
      <p:pic>
        <p:nvPicPr>
          <p:cNvPr id="31748" name="Picture 11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6"/>
            <a:ext cx="21050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6875" y="171450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1714500"/>
            <a:ext cx="3657600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30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30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16913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patatas fritas by Ignotus the Mage."/>
          <p:cNvPicPr>
            <a:picLocks noChangeAspect="1" noChangeArrowheads="1"/>
          </p:cNvPicPr>
          <p:nvPr/>
        </p:nvPicPr>
        <p:blipFill>
          <a:blip r:embed="rId4" cstate="print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12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263" y="1028700"/>
            <a:ext cx="256698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" y="1038225"/>
            <a:ext cx="256698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643313" y="3571875"/>
            <a:ext cx="5000625" cy="1500188"/>
          </a:xfrm>
          <a:prstGeom prst="wedgeRoundRectCallout">
            <a:avLst>
              <a:gd name="adj1" fmla="val 49506"/>
              <a:gd name="adj2" fmla="val 8553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He eats chips!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ersonal pronouns slide 31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31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014 -0.03426 0.07118 -0.12731 0.1125 -0.16389 C 0.15382 -0.20046 0.19757 -0.20046 0.24791 -0.21944 C 0.29826 -0.23842 0.36284 -0.26759 0.41458 -0.27777 C 0.46632 -0.28796 0.5243 -0.29722 0.55833 -0.28055 C 0.59236 -0.26389 0.61389 -0.21111 0.61875 -0.17777 C 0.62361 -0.14444 0.61076 -0.10092 0.5875 -0.08055 C 0.56423 -0.06018 0.51076 -0.05 0.47916 -0.05555 C 0.44757 -0.06111 0.42083 -0.10324 0.39791 -0.11389 C 0.375 -0.12453 0.36146 -0.12916 0.34166 -0.11944 C 0.32187 -0.10972 0.28125 -0.07824 0.27916 -0.05555 C 0.27708 -0.03287 0.33298 -0.00416 0.32916 0.01667 C 0.32534 0.0375 0.27777 0.05463 0.25625 0.06945 C 0.23472 0.08426 0.1993 0.08611 0.2 0.10556 C 0.20069 0.125 0.24062 0.16852 0.26041 0.18611 C 0.28021 0.20371 0.29861 0.20047 0.31875 0.21111 C 0.33889 0.22176 0.37118 0.23473 0.38125 0.25 C 0.39132 0.26528 0.40139 0.29121 0.37916 0.30278 C 0.35694 0.31436 0.29757 0.32639 0.24791 0.31945 C 0.19826 0.3125 0.12534 0.29491 0.08125 0.26111 C 0.03715 0.22732 -0.00174 0.15324 -0.01667 0.11667 C -0.0316 0.0801 -0.00973 0.05973 -0.00834 0.04167 C -0.00695 0.02361 -0.02014 0.03426 0 0 Z " pathEditMode="relative" ptsTypes="aaaaaaaaaaaaaaaaaaaaaaa">
                                      <p:cBhvr>
                                        <p:cTn id="8" dur="3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014 -0.03426 0.07118 -0.12731 0.1125 -0.16389 C 0.15382 -0.20046 0.19757 -0.20046 0.24791 -0.21944 C 0.29826 -0.23842 0.36284 -0.26759 0.41458 -0.27777 C 0.46632 -0.28796 0.5243 -0.29722 0.55833 -0.28055 C 0.59236 -0.26389 0.61389 -0.21111 0.61875 -0.17777 C 0.62361 -0.14444 0.61076 -0.10092 0.5875 -0.08055 C 0.56423 -0.06018 0.51076 -0.05 0.47916 -0.05555 C 0.44757 -0.06111 0.42083 -0.10324 0.39791 -0.11389 C 0.375 -0.12453 0.36146 -0.12916 0.34166 -0.11944 C 0.32187 -0.10972 0.28125 -0.07824 0.27916 -0.05555 C 0.27708 -0.03287 0.33298 -0.00416 0.32916 0.01667 C 0.32534 0.0375 0.27777 0.05463 0.25625 0.06945 C 0.23472 0.08426 0.1993 0.08611 0.2 0.10556 C 0.20069 0.125 0.24062 0.16852 0.26041 0.18611 C 0.28021 0.20371 0.29861 0.20047 0.31875 0.21111 C 0.33889 0.22176 0.37118 0.23473 0.38125 0.25 C 0.39132 0.26528 0.40139 0.29121 0.37916 0.30278 C 0.35694 0.31436 0.29757 0.32639 0.24791 0.31945 C 0.19826 0.3125 0.12534 0.29491 0.08125 0.26111 C 0.03715 0.22732 -0.00174 0.15324 -0.01667 0.11667 C -0.0316 0.0801 -0.00973 0.05973 -0.00834 0.04167 C -0.00695 0.02361 -0.02014 0.03426 0 0 Z " pathEditMode="relative" ptsTypes="aaaaaaaaaaaaaaaaaaaaaaa">
                                      <p:cBhvr>
                                        <p:cTn id="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patatas fritas by Ignotus the Mage."/>
          <p:cNvPicPr>
            <a:picLocks noChangeAspect="1" noChangeArrowheads="1"/>
          </p:cNvPicPr>
          <p:nvPr/>
        </p:nvPicPr>
        <p:blipFill>
          <a:blip r:embed="rId4" cstate="print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263" y="1028700"/>
            <a:ext cx="256698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" y="1038225"/>
            <a:ext cx="256698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643313" y="3571875"/>
            <a:ext cx="5000625" cy="1500188"/>
          </a:xfrm>
          <a:prstGeom prst="wedgeRoundRectCallout">
            <a:avLst>
              <a:gd name="adj1" fmla="val 49506"/>
              <a:gd name="adj2" fmla="val 8553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Or in Spanish...</a:t>
            </a:r>
          </a:p>
        </p:txBody>
      </p:sp>
      <p:pic>
        <p:nvPicPr>
          <p:cNvPr id="7" name="personal pronouns slide 32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3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014 -0.03426 0.07118 -0.12731 0.1125 -0.16389 C 0.15382 -0.20046 0.19757 -0.20046 0.24791 -0.21944 C 0.29826 -0.23842 0.36284 -0.26759 0.41458 -0.27777 C 0.46632 -0.28796 0.5243 -0.29722 0.55833 -0.28055 C 0.59236 -0.26389 0.61389 -0.21111 0.61875 -0.17777 C 0.62361 -0.14444 0.61076 -0.10092 0.5875 -0.08055 C 0.56423 -0.06018 0.51076 -0.05 0.47916 -0.05555 C 0.44757 -0.06111 0.42083 -0.10324 0.39791 -0.11389 C 0.375 -0.12453 0.36146 -0.12916 0.34166 -0.11944 C 0.32187 -0.10972 0.28125 -0.07824 0.27916 -0.05555 C 0.27708 -0.03287 0.33298 -0.00416 0.32916 0.01667 C 0.32534 0.0375 0.27777 0.05463 0.25625 0.06945 C 0.23472 0.08426 0.1993 0.08611 0.2 0.10556 C 0.20069 0.125 0.24062 0.16852 0.26041 0.18611 C 0.28021 0.20371 0.29861 0.20047 0.31875 0.21111 C 0.33889 0.22176 0.37118 0.23473 0.38125 0.25 C 0.39132 0.26528 0.40139 0.29121 0.37916 0.30278 C 0.35694 0.31436 0.29757 0.32639 0.24791 0.31945 C 0.19826 0.3125 0.12534 0.29491 0.08125 0.26111 C 0.03715 0.22732 -0.00174 0.15324 -0.01667 0.11667 C -0.0316 0.0801 -0.00973 0.05973 -0.00834 0.04167 C -0.00695 0.02361 -0.02014 0.03426 0 0 Z " pathEditMode="relative" ptsTypes="aaaaaaaaaaaaaaaaaaaaaaa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014 -0.03426 0.07118 -0.12731 0.1125 -0.16389 C 0.15382 -0.20046 0.19757 -0.20046 0.24791 -0.21944 C 0.29826 -0.23842 0.36284 -0.26759 0.41458 -0.27777 C 0.46632 -0.28796 0.5243 -0.29722 0.55833 -0.28055 C 0.59236 -0.26389 0.61389 -0.21111 0.61875 -0.17777 C 0.62361 -0.14444 0.61076 -0.10092 0.5875 -0.08055 C 0.56423 -0.06018 0.51076 -0.05 0.47916 -0.05555 C 0.44757 -0.06111 0.42083 -0.10324 0.39791 -0.11389 C 0.375 -0.12453 0.36146 -0.12916 0.34166 -0.11944 C 0.32187 -0.10972 0.28125 -0.07824 0.27916 -0.05555 C 0.27708 -0.03287 0.33298 -0.00416 0.32916 0.01667 C 0.32534 0.0375 0.27777 0.05463 0.25625 0.06945 C 0.23472 0.08426 0.1993 0.08611 0.2 0.10556 C 0.20069 0.125 0.24062 0.16852 0.26041 0.18611 C 0.28021 0.20371 0.29861 0.20047 0.31875 0.21111 C 0.33889 0.22176 0.37118 0.23473 0.38125 0.25 C 0.39132 0.26528 0.40139 0.29121 0.37916 0.30278 C 0.35694 0.31436 0.29757 0.32639 0.24791 0.31945 C 0.19826 0.3125 0.12534 0.29491 0.08125 0.26111 C 0.03715 0.22732 -0.00174 0.15324 -0.01667 0.11667 C -0.0316 0.0801 -0.00973 0.05973 -0.00834 0.04167 C -0.00695 0.02361 -0.02014 0.03426 0 0 Z " pathEditMode="relative" ptsTypes="aaaaaaaaaaaaaaaaaaaaaaa">
                                      <p:cBhvr>
                                        <p:cTn id="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patatas fritas by Ignotus the Mage."/>
          <p:cNvPicPr>
            <a:picLocks noChangeAspect="1" noChangeArrowheads="1"/>
          </p:cNvPicPr>
          <p:nvPr/>
        </p:nvPicPr>
        <p:blipFill>
          <a:blip r:embed="rId4" cstate="print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263" y="1028700"/>
            <a:ext cx="256698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" y="1038225"/>
            <a:ext cx="256698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643313" y="3000375"/>
            <a:ext cx="5000625" cy="2071688"/>
          </a:xfrm>
          <a:prstGeom prst="wedgeRoundRectCallout">
            <a:avLst>
              <a:gd name="adj1" fmla="val 49506"/>
              <a:gd name="adj2" fmla="val 8553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Él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come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patatas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fritas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ersonal pronouns slide 33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33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014 -0.03426 0.07118 -0.12731 0.1125 -0.16389 C 0.15382 -0.20046 0.19757 -0.20046 0.24791 -0.21944 C 0.29826 -0.23842 0.36284 -0.26759 0.41458 -0.27777 C 0.46632 -0.28796 0.5243 -0.29722 0.55833 -0.28055 C 0.59236 -0.26389 0.61389 -0.21111 0.61875 -0.17777 C 0.62361 -0.14444 0.61076 -0.10092 0.5875 -0.08055 C 0.56423 -0.06018 0.51076 -0.05 0.47916 -0.05555 C 0.44757 -0.06111 0.42083 -0.10324 0.39791 -0.11389 C 0.375 -0.12453 0.36146 -0.12916 0.34166 -0.11944 C 0.32187 -0.10972 0.28125 -0.07824 0.27916 -0.05555 C 0.27708 -0.03287 0.33298 -0.00416 0.32916 0.01667 C 0.32534 0.0375 0.27777 0.05463 0.25625 0.06945 C 0.23472 0.08426 0.1993 0.08611 0.2 0.10556 C 0.20069 0.125 0.24062 0.16852 0.26041 0.18611 C 0.28021 0.20371 0.29861 0.20047 0.31875 0.21111 C 0.33889 0.22176 0.37118 0.23473 0.38125 0.25 C 0.39132 0.26528 0.40139 0.29121 0.37916 0.30278 C 0.35694 0.31436 0.29757 0.32639 0.24791 0.31945 C 0.19826 0.3125 0.12534 0.29491 0.08125 0.26111 C 0.03715 0.22732 -0.00174 0.15324 -0.01667 0.11667 C -0.0316 0.0801 -0.00973 0.05973 -0.00834 0.04167 C -0.00695 0.02361 -0.02014 0.03426 0 0 Z " pathEditMode="relative" ptsTypes="aaaaaaaaaaaaaaaaaaaaaaa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014 -0.03426 0.07118 -0.12731 0.1125 -0.16389 C 0.15382 -0.20046 0.19757 -0.20046 0.24791 -0.21944 C 0.29826 -0.23842 0.36284 -0.26759 0.41458 -0.27777 C 0.46632 -0.28796 0.5243 -0.29722 0.55833 -0.28055 C 0.59236 -0.26389 0.61389 -0.21111 0.61875 -0.17777 C 0.62361 -0.14444 0.61076 -0.10092 0.5875 -0.08055 C 0.56423 -0.06018 0.51076 -0.05 0.47916 -0.05555 C 0.44757 -0.06111 0.42083 -0.10324 0.39791 -0.11389 C 0.375 -0.12453 0.36146 -0.12916 0.34166 -0.11944 C 0.32187 -0.10972 0.28125 -0.07824 0.27916 -0.05555 C 0.27708 -0.03287 0.33298 -0.00416 0.32916 0.01667 C 0.32534 0.0375 0.27777 0.05463 0.25625 0.06945 C 0.23472 0.08426 0.1993 0.08611 0.2 0.10556 C 0.20069 0.125 0.24062 0.16852 0.26041 0.18611 C 0.28021 0.20371 0.29861 0.20047 0.31875 0.21111 C 0.33889 0.22176 0.37118 0.23473 0.38125 0.25 C 0.39132 0.26528 0.40139 0.29121 0.37916 0.30278 C 0.35694 0.31436 0.29757 0.32639 0.24791 0.31945 C 0.19826 0.3125 0.12534 0.29491 0.08125 0.26111 C 0.03715 0.22732 -0.00174 0.15324 -0.01667 0.11667 C -0.0316 0.0801 -0.00973 0.05973 -0.00834 0.04167 C -0.00695 0.02361 -0.02014 0.03426 0 0 Z " pathEditMode="relative" ptsTypes="aaaaaaaaaaaaaaaaaaaaaaa">
                                      <p:cBhvr>
                                        <p:cTn id="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patatas fritas by Ignotus the Mage."/>
          <p:cNvPicPr>
            <a:picLocks noChangeAspect="1" noChangeArrowheads="1"/>
          </p:cNvPicPr>
          <p:nvPr/>
        </p:nvPicPr>
        <p:blipFill>
          <a:blip r:embed="rId4" cstate="print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263" y="1028700"/>
            <a:ext cx="256698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" y="1038225"/>
            <a:ext cx="256698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643313" y="3571875"/>
            <a:ext cx="5000625" cy="1500188"/>
          </a:xfrm>
          <a:prstGeom prst="wedgeRoundRectCallout">
            <a:avLst>
              <a:gd name="adj1" fmla="val 49506"/>
              <a:gd name="adj2" fmla="val 8553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rgbClr val="C00000"/>
                </a:solidFill>
              </a:rPr>
              <a:t>HE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eats chips!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ersonal pronouns slide 34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34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014 -0.03426 0.07118 -0.12731 0.1125 -0.16389 C 0.15382 -0.20046 0.19757 -0.20046 0.24791 -0.21944 C 0.29826 -0.23842 0.36284 -0.26759 0.41458 -0.27777 C 0.46632 -0.28796 0.5243 -0.29722 0.55833 -0.28055 C 0.59236 -0.26389 0.61389 -0.21111 0.61875 -0.17777 C 0.62361 -0.14444 0.61076 -0.10092 0.5875 -0.08055 C 0.56423 -0.06018 0.51076 -0.05 0.47916 -0.05555 C 0.44757 -0.06111 0.42083 -0.10324 0.39791 -0.11389 C 0.375 -0.12453 0.36146 -0.12916 0.34166 -0.11944 C 0.32187 -0.10972 0.28125 -0.07824 0.27916 -0.05555 C 0.27708 -0.03287 0.33298 -0.00416 0.32916 0.01667 C 0.32534 0.0375 0.27777 0.05463 0.25625 0.06945 C 0.23472 0.08426 0.1993 0.08611 0.2 0.10556 C 0.20069 0.125 0.24062 0.16852 0.26041 0.18611 C 0.28021 0.20371 0.29861 0.20047 0.31875 0.21111 C 0.33889 0.22176 0.37118 0.23473 0.38125 0.25 C 0.39132 0.26528 0.40139 0.29121 0.37916 0.30278 C 0.35694 0.31436 0.29757 0.32639 0.24791 0.31945 C 0.19826 0.3125 0.12534 0.29491 0.08125 0.26111 C 0.03715 0.22732 -0.00174 0.15324 -0.01667 0.11667 C -0.0316 0.0801 -0.00973 0.05973 -0.00834 0.04167 C -0.00695 0.02361 -0.02014 0.03426 0 0 Z " pathEditMode="relative" ptsTypes="aaaaaaaaaaaaaaaaaaaaaaa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014 -0.03426 0.07118 -0.12731 0.1125 -0.16389 C 0.15382 -0.20046 0.19757 -0.20046 0.24791 -0.21944 C 0.29826 -0.23842 0.36284 -0.26759 0.41458 -0.27777 C 0.46632 -0.28796 0.5243 -0.29722 0.55833 -0.28055 C 0.59236 -0.26389 0.61389 -0.21111 0.61875 -0.17777 C 0.62361 -0.14444 0.61076 -0.10092 0.5875 -0.08055 C 0.56423 -0.06018 0.51076 -0.05 0.47916 -0.05555 C 0.44757 -0.06111 0.42083 -0.10324 0.39791 -0.11389 C 0.375 -0.12453 0.36146 -0.12916 0.34166 -0.11944 C 0.32187 -0.10972 0.28125 -0.07824 0.27916 -0.05555 C 0.27708 -0.03287 0.33298 -0.00416 0.32916 0.01667 C 0.32534 0.0375 0.27777 0.05463 0.25625 0.06945 C 0.23472 0.08426 0.1993 0.08611 0.2 0.10556 C 0.20069 0.125 0.24062 0.16852 0.26041 0.18611 C 0.28021 0.20371 0.29861 0.20047 0.31875 0.21111 C 0.33889 0.22176 0.37118 0.23473 0.38125 0.25 C 0.39132 0.26528 0.40139 0.29121 0.37916 0.30278 C 0.35694 0.31436 0.29757 0.32639 0.24791 0.31945 C 0.19826 0.3125 0.12534 0.29491 0.08125 0.26111 C 0.03715 0.22732 -0.00174 0.15324 -0.01667 0.11667 C -0.0316 0.0801 -0.00973 0.05973 -0.00834 0.04167 C -0.00695 0.02361 -0.02014 0.03426 0 0 Z " pathEditMode="relative" ptsTypes="aaaaaaaaaaaaaaaaaaaaaaa">
                                      <p:cBhvr>
                                        <p:cTn id="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patatas fritas by Ignotus the Mage."/>
          <p:cNvPicPr>
            <a:picLocks noChangeAspect="1" noChangeArrowheads="1"/>
          </p:cNvPicPr>
          <p:nvPr/>
        </p:nvPicPr>
        <p:blipFill>
          <a:blip r:embed="rId4" cstate="print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263" y="1028700"/>
            <a:ext cx="256698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2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" y="1038225"/>
            <a:ext cx="256698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643313" y="3000375"/>
            <a:ext cx="5000625" cy="2071688"/>
          </a:xfrm>
          <a:prstGeom prst="wedgeRoundRectCallout">
            <a:avLst>
              <a:gd name="adj1" fmla="val 49506"/>
              <a:gd name="adj2" fmla="val 8553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6000" b="1" dirty="0">
                <a:solidFill>
                  <a:srgbClr val="C00000"/>
                </a:solidFill>
              </a:rPr>
              <a:t>ÉL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come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patatas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fritas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ersonal pronouns slide 35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35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014 -0.03426 0.07118 -0.12731 0.1125 -0.16389 C 0.15382 -0.20046 0.19757 -0.20046 0.24791 -0.21944 C 0.29826 -0.23842 0.36284 -0.26759 0.41458 -0.27777 C 0.46632 -0.28796 0.5243 -0.29722 0.55833 -0.28055 C 0.59236 -0.26389 0.61389 -0.21111 0.61875 -0.17777 C 0.62361 -0.14444 0.61076 -0.10092 0.5875 -0.08055 C 0.56423 -0.06018 0.51076 -0.05 0.47916 -0.05555 C 0.44757 -0.06111 0.42083 -0.10324 0.39791 -0.11389 C 0.375 -0.12453 0.36146 -0.12916 0.34166 -0.11944 C 0.32187 -0.10972 0.28125 -0.07824 0.27916 -0.05555 C 0.27708 -0.03287 0.33298 -0.00416 0.32916 0.01667 C 0.32534 0.0375 0.27777 0.05463 0.25625 0.06945 C 0.23472 0.08426 0.1993 0.08611 0.2 0.10556 C 0.20069 0.125 0.24062 0.16852 0.26041 0.18611 C 0.28021 0.20371 0.29861 0.20047 0.31875 0.21111 C 0.33889 0.22176 0.37118 0.23473 0.38125 0.25 C 0.39132 0.26528 0.40139 0.29121 0.37916 0.30278 C 0.35694 0.31436 0.29757 0.32639 0.24791 0.31945 C 0.19826 0.3125 0.12534 0.29491 0.08125 0.26111 C 0.03715 0.22732 -0.00174 0.15324 -0.01667 0.11667 C -0.0316 0.0801 -0.00973 0.05973 -0.00834 0.04167 C -0.00695 0.02361 -0.02014 0.03426 0 0 Z " pathEditMode="relative" ptsTypes="aaaaaaaaaaaaaaaaaaaaaaa">
                                      <p:cBhvr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014 -0.03426 0.07118 -0.12731 0.1125 -0.16389 C 0.15382 -0.20046 0.19757 -0.20046 0.24791 -0.21944 C 0.29826 -0.23842 0.36284 -0.26759 0.41458 -0.27777 C 0.46632 -0.28796 0.5243 -0.29722 0.55833 -0.28055 C 0.59236 -0.26389 0.61389 -0.21111 0.61875 -0.17777 C 0.62361 -0.14444 0.61076 -0.10092 0.5875 -0.08055 C 0.56423 -0.06018 0.51076 -0.05 0.47916 -0.05555 C 0.44757 -0.06111 0.42083 -0.10324 0.39791 -0.11389 C 0.375 -0.12453 0.36146 -0.12916 0.34166 -0.11944 C 0.32187 -0.10972 0.28125 -0.07824 0.27916 -0.05555 C 0.27708 -0.03287 0.33298 -0.00416 0.32916 0.01667 C 0.32534 0.0375 0.27777 0.05463 0.25625 0.06945 C 0.23472 0.08426 0.1993 0.08611 0.2 0.10556 C 0.20069 0.125 0.24062 0.16852 0.26041 0.18611 C 0.28021 0.20371 0.29861 0.20047 0.31875 0.21111 C 0.33889 0.22176 0.37118 0.23473 0.38125 0.25 C 0.39132 0.26528 0.40139 0.29121 0.37916 0.30278 C 0.35694 0.31436 0.29757 0.32639 0.24791 0.31945 C 0.19826 0.3125 0.12534 0.29491 0.08125 0.26111 C 0.03715 0.22732 -0.00174 0.15324 -0.01667 0.11667 C -0.0316 0.0801 -0.00973 0.05973 -0.00834 0.04167 C -0.00695 0.02361 -0.02014 0.03426 0 0 Z " pathEditMode="relative" ptsTypes="aaaaaaaaaaaaaaaaaaaaaaa">
                                      <p:cBhvr>
                                        <p:cTn id="1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Evil Carrot by Brettf."/>
          <p:cNvPicPr>
            <a:picLocks noChangeAspect="1" noChangeArrowheads="1"/>
          </p:cNvPicPr>
          <p:nvPr/>
        </p:nvPicPr>
        <p:blipFill>
          <a:blip r:embed="rId4" cstate="print"/>
          <a:srcRect b="159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4143375" y="2928938"/>
            <a:ext cx="5000625" cy="1500187"/>
          </a:xfrm>
          <a:prstGeom prst="wedgeRoundRectCallout">
            <a:avLst>
              <a:gd name="adj1" fmla="val 64363"/>
              <a:gd name="adj2" fmla="val 14267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Who is that now?</a:t>
            </a:r>
          </a:p>
        </p:txBody>
      </p:sp>
      <p:pic>
        <p:nvPicPr>
          <p:cNvPr id="37892" name="Picture 9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285750"/>
            <a:ext cx="10334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ersonal pronouns slide 36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36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Evil Carrot by Brettf."/>
          <p:cNvPicPr>
            <a:picLocks noChangeAspect="1" noChangeArrowheads="1"/>
          </p:cNvPicPr>
          <p:nvPr/>
        </p:nvPicPr>
        <p:blipFill>
          <a:blip r:embed="rId4" cstate="print"/>
          <a:srcRect b="159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857625" y="2928938"/>
            <a:ext cx="5000625" cy="1500187"/>
          </a:xfrm>
          <a:prstGeom prst="wedgeRoundRectCallout">
            <a:avLst>
              <a:gd name="adj1" fmla="val 61315"/>
              <a:gd name="adj2" fmla="val 14902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It is Mrs Mildly-Angry Carrot-Face!</a:t>
            </a:r>
          </a:p>
        </p:txBody>
      </p:sp>
      <p:pic>
        <p:nvPicPr>
          <p:cNvPr id="38916" name="Picture 9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285750"/>
            <a:ext cx="10334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ersonal pronouns slide 37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37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Evil Carrot by Brettf."/>
          <p:cNvPicPr>
            <a:picLocks noChangeAspect="1" noChangeArrowheads="1"/>
          </p:cNvPicPr>
          <p:nvPr/>
        </p:nvPicPr>
        <p:blipFill>
          <a:blip r:embed="rId4" cstate="print"/>
          <a:srcRect b="159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643313" y="2928938"/>
            <a:ext cx="5000625" cy="1500187"/>
          </a:xfrm>
          <a:prstGeom prst="wedgeRoundRectCallout">
            <a:avLst>
              <a:gd name="adj1" fmla="val 65506"/>
              <a:gd name="adj2" fmla="val 14394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Guess what she is doing!</a:t>
            </a:r>
          </a:p>
        </p:txBody>
      </p:sp>
      <p:pic>
        <p:nvPicPr>
          <p:cNvPr id="39940" name="Picture 9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285750"/>
            <a:ext cx="10334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ersonal pronouns slide 38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38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04 Frying Pan Fries and Crab Cake by jasonl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8825" y="1028700"/>
            <a:ext cx="15652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063" y="1038225"/>
            <a:ext cx="15652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ersonal pronouns slide 39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39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707904" y="2636912"/>
            <a:ext cx="5007471" cy="1935088"/>
          </a:xfrm>
          <a:prstGeom prst="wedgeRoundRectCallout">
            <a:avLst>
              <a:gd name="adj1" fmla="val 44934"/>
              <a:gd name="adj2" fmla="val 8140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6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She eats chips!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C 0.02413 -0.03426 0.08489 -0.12732 0.1342 -0.16412 C 0.18333 -0.20047 0.23541 -0.20047 0.29548 -0.21945 C 0.35538 -0.23843 0.43229 -0.2676 0.49392 -0.27778 C 0.55555 -0.28797 0.62465 -0.29723 0.6651 -0.28056 C 0.70572 -0.26389 0.73125 -0.21112 0.73715 -0.17778 C 0.74305 -0.14445 0.7276 -0.10093 0.69982 -0.08056 C 0.67204 -0.06019 0.6085 -0.05 0.57083 -0.05556 C 0.53316 -0.06112 0.50138 -0.10325 0.47395 -0.11389 C 0.4467 -0.12454 0.43072 -0.12917 0.40711 -0.11945 C 0.3835 -0.10973 0.33507 -0.07825 0.33263 -0.05556 C 0.3302 -0.03287 0.3967 -0.00417 0.39218 0.01643 C 0.3875 0.0375 0.3309 0.05463 0.30538 0.06944 C 0.27986 0.08425 0.2375 0.08611 0.23836 0.10555 C 0.23923 0.125 0.2868 0.16851 0.31024 0.18611 C 0.33385 0.2037 0.35572 0.20046 0.37968 0.21111 C 0.40382 0.22175 0.44218 0.23472 0.45434 0.25 C 0.46614 0.26527 0.47829 0.2912 0.45173 0.30277 C 0.42517 0.31435 0.35451 0.32638 0.29548 0.31944 C 0.23628 0.3125 0.14947 0.2949 0.09687 0.26111 C 0.04444 0.22731 -0.00191 0.15324 -0.01962 0.11666 C -0.03733 0.08009 -0.01146 0.05949 -0.0099 0.04166 C -0.00816 0.02361 -0.02396 0.03402 4.44444E-6 4.44444E-6 Z " pathEditMode="relative" rAng="0" ptsTypes="aaaaaaaaaaaaaaaaaaaaaaa">
                                      <p:cBhvr>
                                        <p:cTn id="8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00" y="1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C 0.02413 -0.03426 0.08489 -0.12732 0.1342 -0.16412 C 0.18333 -0.20047 0.23541 -0.20047 0.29548 -0.21945 C 0.35538 -0.23843 0.43229 -0.2676 0.49392 -0.27778 C 0.55555 -0.28797 0.62465 -0.29723 0.6651 -0.28056 C 0.70572 -0.26389 0.73125 -0.21112 0.73715 -0.17778 C 0.74305 -0.14445 0.7276 -0.10093 0.69982 -0.08056 C 0.67204 -0.06019 0.6085 -0.05 0.57083 -0.05556 C 0.53316 -0.06112 0.50138 -0.10325 0.47395 -0.11389 C 0.4467 -0.12454 0.43072 -0.12917 0.40711 -0.11945 C 0.3835 -0.10973 0.33507 -0.07825 0.33263 -0.05556 C 0.3302 -0.03287 0.3967 -0.00417 0.39218 0.01643 C 0.3875 0.0375 0.3309 0.05463 0.30538 0.06944 C 0.27986 0.08425 0.2375 0.08611 0.23836 0.10555 C 0.23923 0.125 0.2868 0.16851 0.31024 0.18611 C 0.33385 0.2037 0.35572 0.20046 0.37968 0.21111 C 0.40382 0.22175 0.44218 0.23472 0.45434 0.25 C 0.46614 0.26527 0.47829 0.2912 0.45173 0.30277 C 0.42517 0.31435 0.35451 0.32638 0.29548 0.31944 C 0.23628 0.3125 0.14947 0.2949 0.09687 0.26111 C 0.04444 0.22731 -0.00191 0.15324 -0.01962 0.11666 C -0.03733 0.08009 -0.01146 0.05949 -0.0099 0.04166 C -0.00816 0.02361 -0.02396 0.03402 4.44444E-6 4.44444E-6 Z " pathEditMode="relative" rAng="0" ptsTypes="aaaaaaaaaaaaaaaaaaaaaaa">
                                      <p:cBhvr>
                                        <p:cTn id="10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00" y="1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laya by montun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539552" y="548680"/>
            <a:ext cx="4675386" cy="1451570"/>
          </a:xfrm>
          <a:prstGeom prst="wedgeRoundRectCallout">
            <a:avLst>
              <a:gd name="adj1" fmla="val 78541"/>
              <a:gd name="adj2" fmla="val 45074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And the answer is very, very simple</a:t>
            </a:r>
          </a:p>
        </p:txBody>
      </p:sp>
      <p:pic>
        <p:nvPicPr>
          <p:cNvPr id="5124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32388" y="2573338"/>
            <a:ext cx="3659187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0" y="2571750"/>
            <a:ext cx="3649663" cy="29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04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04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04 Frying Pan Fries and Crab Cake by jasonl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8825" y="1028700"/>
            <a:ext cx="15652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063" y="1038225"/>
            <a:ext cx="15652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ersonal pronouns slide 40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40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3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707904" y="2564904"/>
            <a:ext cx="5007471" cy="2007096"/>
          </a:xfrm>
          <a:prstGeom prst="wedgeRoundRectCallout">
            <a:avLst>
              <a:gd name="adj1" fmla="val 44934"/>
              <a:gd name="adj2" fmla="val 8140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6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¡Ella come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patatas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fritas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C 0.02413 -0.03426 0.08489 -0.12732 0.1342 -0.16412 C 0.18333 -0.20047 0.23541 -0.20047 0.29548 -0.21945 C 0.35538 -0.23843 0.43229 -0.2676 0.49392 -0.27778 C 0.55555 -0.28797 0.62465 -0.29723 0.6651 -0.28056 C 0.70572 -0.26389 0.73125 -0.21112 0.73715 -0.17778 C 0.74305 -0.14445 0.7276 -0.10093 0.69982 -0.08056 C 0.67204 -0.06019 0.6085 -0.05 0.57083 -0.05556 C 0.53316 -0.06112 0.50138 -0.10325 0.47395 -0.11389 C 0.4467 -0.12454 0.43072 -0.12917 0.40711 -0.11945 C 0.3835 -0.10973 0.33507 -0.07825 0.33263 -0.05556 C 0.3302 -0.03287 0.3967 -0.00417 0.39218 0.01643 C 0.3875 0.0375 0.3309 0.05463 0.30538 0.06944 C 0.27986 0.08425 0.2375 0.08611 0.23836 0.10555 C 0.23923 0.125 0.2868 0.16851 0.31024 0.18611 C 0.33385 0.2037 0.35572 0.20046 0.37968 0.21111 C 0.40382 0.22175 0.44218 0.23472 0.45434 0.25 C 0.46614 0.26527 0.47829 0.2912 0.45173 0.30277 C 0.42517 0.31435 0.35451 0.32638 0.29548 0.31944 C 0.23628 0.3125 0.14947 0.2949 0.09687 0.26111 C 0.04444 0.22731 -0.00191 0.15324 -0.01962 0.11666 C -0.03733 0.08009 -0.01146 0.05949 -0.0099 0.04166 C -0.00816 0.02361 -0.02396 0.03402 4.44444E-6 4.44444E-6 Z " pathEditMode="relative" rAng="0" ptsTypes="aaaaaaaaaaaaaaaaaaaaaaa">
                                      <p:cBhvr>
                                        <p:cTn id="8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00" y="1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C 0.02413 -0.03426 0.08489 -0.12732 0.1342 -0.16412 C 0.18333 -0.20047 0.23541 -0.20047 0.29548 -0.21945 C 0.35538 -0.23843 0.43229 -0.2676 0.49392 -0.27778 C 0.55555 -0.28797 0.62465 -0.29723 0.6651 -0.28056 C 0.70572 -0.26389 0.73125 -0.21112 0.73715 -0.17778 C 0.74305 -0.14445 0.7276 -0.10093 0.69982 -0.08056 C 0.67204 -0.06019 0.6085 -0.05 0.57083 -0.05556 C 0.53316 -0.06112 0.50138 -0.10325 0.47395 -0.11389 C 0.4467 -0.12454 0.43072 -0.12917 0.40711 -0.11945 C 0.3835 -0.10973 0.33507 -0.07825 0.33263 -0.05556 C 0.3302 -0.03287 0.3967 -0.00417 0.39218 0.01643 C 0.3875 0.0375 0.3309 0.05463 0.30538 0.06944 C 0.27986 0.08425 0.2375 0.08611 0.23836 0.10555 C 0.23923 0.125 0.2868 0.16851 0.31024 0.18611 C 0.33385 0.2037 0.35572 0.20046 0.37968 0.21111 C 0.40382 0.22175 0.44218 0.23472 0.45434 0.25 C 0.46614 0.26527 0.47829 0.2912 0.45173 0.30277 C 0.42517 0.31435 0.35451 0.32638 0.29548 0.31944 C 0.23628 0.3125 0.14947 0.2949 0.09687 0.26111 C 0.04444 0.22731 -0.00191 0.15324 -0.01962 0.11666 C -0.03733 0.08009 -0.01146 0.05949 -0.0099 0.04166 C -0.00816 0.02361 -0.02396 0.03402 4.44444E-6 4.44444E-6 Z " pathEditMode="relative" rAng="0" ptsTypes="aaaaaaaaaaaaaaaaaaaaaaa">
                                      <p:cBhvr>
                                        <p:cTn id="10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00" y="1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04 Frying Pan Fries and Crab Cake by jasonl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8825" y="1028700"/>
            <a:ext cx="15652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063" y="1038225"/>
            <a:ext cx="15652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ersonal pronouns slide 41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41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707904" y="2780928"/>
            <a:ext cx="5007471" cy="1791072"/>
          </a:xfrm>
          <a:prstGeom prst="wedgeRoundRectCallout">
            <a:avLst>
              <a:gd name="adj1" fmla="val 44934"/>
              <a:gd name="adj2" fmla="val 8140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6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rgbClr val="C00000"/>
                </a:solidFill>
              </a:rPr>
              <a:t>SHE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eats chips!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C 0.02413 -0.03426 0.08489 -0.12732 0.1342 -0.16412 C 0.18333 -0.20047 0.23541 -0.20047 0.29548 -0.21945 C 0.35538 -0.23843 0.43229 -0.2676 0.49392 -0.27778 C 0.55555 -0.28797 0.62465 -0.29723 0.6651 -0.28056 C 0.70572 -0.26389 0.73125 -0.21112 0.73715 -0.17778 C 0.74305 -0.14445 0.7276 -0.10093 0.69982 -0.08056 C 0.67204 -0.06019 0.6085 -0.05 0.57083 -0.05556 C 0.53316 -0.06112 0.50138 -0.10325 0.47395 -0.11389 C 0.4467 -0.12454 0.43072 -0.12917 0.40711 -0.11945 C 0.3835 -0.10973 0.33507 -0.07825 0.33263 -0.05556 C 0.3302 -0.03287 0.3967 -0.00417 0.39218 0.01643 C 0.3875 0.0375 0.3309 0.05463 0.30538 0.06944 C 0.27986 0.08425 0.2375 0.08611 0.23836 0.10555 C 0.23923 0.125 0.2868 0.16851 0.31024 0.18611 C 0.33385 0.2037 0.35572 0.20046 0.37968 0.21111 C 0.40382 0.22175 0.44218 0.23472 0.45434 0.25 C 0.46614 0.26527 0.47829 0.2912 0.45173 0.30277 C 0.42517 0.31435 0.35451 0.32638 0.29548 0.31944 C 0.23628 0.3125 0.14947 0.2949 0.09687 0.26111 C 0.04444 0.22731 -0.00191 0.15324 -0.01962 0.11666 C -0.03733 0.08009 -0.01146 0.05949 -0.0099 0.04166 C -0.00816 0.02361 -0.02396 0.03402 4.44444E-6 4.44444E-6 Z " pathEditMode="relative" rAng="0" ptsTypes="aaaaaaaaaaaaaaaaaaaaaaa">
                                      <p:cBhvr>
                                        <p:cTn id="8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00" y="1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C 0.02413 -0.03426 0.08489 -0.12732 0.1342 -0.16412 C 0.18333 -0.20047 0.23541 -0.20047 0.29548 -0.21945 C 0.35538 -0.23843 0.43229 -0.2676 0.49392 -0.27778 C 0.55555 -0.28797 0.62465 -0.29723 0.6651 -0.28056 C 0.70572 -0.26389 0.73125 -0.21112 0.73715 -0.17778 C 0.74305 -0.14445 0.7276 -0.10093 0.69982 -0.08056 C 0.67204 -0.06019 0.6085 -0.05 0.57083 -0.05556 C 0.53316 -0.06112 0.50138 -0.10325 0.47395 -0.11389 C 0.4467 -0.12454 0.43072 -0.12917 0.40711 -0.11945 C 0.3835 -0.10973 0.33507 -0.07825 0.33263 -0.05556 C 0.3302 -0.03287 0.3967 -0.00417 0.39218 0.01643 C 0.3875 0.0375 0.3309 0.05463 0.30538 0.06944 C 0.27986 0.08425 0.2375 0.08611 0.23836 0.10555 C 0.23923 0.125 0.2868 0.16851 0.31024 0.18611 C 0.33385 0.2037 0.35572 0.20046 0.37968 0.21111 C 0.40382 0.22175 0.44218 0.23472 0.45434 0.25 C 0.46614 0.26527 0.47829 0.2912 0.45173 0.30277 C 0.42517 0.31435 0.35451 0.32638 0.29548 0.31944 C 0.23628 0.3125 0.14947 0.2949 0.09687 0.26111 C 0.04444 0.22731 -0.00191 0.15324 -0.01962 0.11666 C -0.03733 0.08009 -0.01146 0.05949 -0.0099 0.04166 C -0.00816 0.02361 -0.02396 0.03402 4.44444E-6 4.44444E-6 Z " pathEditMode="relative" rAng="0" ptsTypes="aaaaaaaaaaaaaaaaaaaaaaa">
                                      <p:cBhvr>
                                        <p:cTn id="10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00" y="1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04 Frying Pan Fries and Crab Cake by jasonl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8825" y="1028700"/>
            <a:ext cx="15652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063" y="1038225"/>
            <a:ext cx="15652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ersonal pronouns slide 42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4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707904" y="2780928"/>
            <a:ext cx="5007471" cy="1791072"/>
          </a:xfrm>
          <a:prstGeom prst="wedgeRoundRectCallout">
            <a:avLst>
              <a:gd name="adj1" fmla="val 44934"/>
              <a:gd name="adj2" fmla="val 8140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6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6000" b="1" dirty="0">
                <a:solidFill>
                  <a:srgbClr val="C00000"/>
                </a:solidFill>
              </a:rPr>
              <a:t>ELLA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come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patatas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>
                <a:solidFill>
                  <a:schemeClr val="bg2">
                    <a:lumMod val="10000"/>
                  </a:schemeClr>
                </a:solidFill>
              </a:rPr>
              <a:t>fritas</a:t>
            </a: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C 0.02413 -0.03426 0.08489 -0.12732 0.1342 -0.16412 C 0.18333 -0.20047 0.23541 -0.20047 0.29548 -0.21945 C 0.35538 -0.23843 0.43229 -0.2676 0.49392 -0.27778 C 0.55555 -0.28797 0.62465 -0.29723 0.6651 -0.28056 C 0.70572 -0.26389 0.73125 -0.21112 0.73715 -0.17778 C 0.74305 -0.14445 0.7276 -0.10093 0.69982 -0.08056 C 0.67204 -0.06019 0.6085 -0.05 0.57083 -0.05556 C 0.53316 -0.06112 0.50138 -0.10325 0.47395 -0.11389 C 0.4467 -0.12454 0.43072 -0.12917 0.40711 -0.11945 C 0.3835 -0.10973 0.33507 -0.07825 0.33263 -0.05556 C 0.3302 -0.03287 0.3967 -0.00417 0.39218 0.01643 C 0.3875 0.0375 0.3309 0.05463 0.30538 0.06944 C 0.27986 0.08425 0.2375 0.08611 0.23836 0.10555 C 0.23923 0.125 0.2868 0.16851 0.31024 0.18611 C 0.33385 0.2037 0.35572 0.20046 0.37968 0.21111 C 0.40382 0.22175 0.44218 0.23472 0.45434 0.25 C 0.46614 0.26527 0.47829 0.2912 0.45173 0.30277 C 0.42517 0.31435 0.35451 0.32638 0.29548 0.31944 C 0.23628 0.3125 0.14947 0.2949 0.09687 0.26111 C 0.04444 0.22731 -0.00191 0.15324 -0.01962 0.11666 C -0.03733 0.08009 -0.01146 0.05949 -0.0099 0.04166 C -0.00816 0.02361 -0.02396 0.03402 4.44444E-6 4.44444E-6 Z " pathEditMode="relative" rAng="0" ptsTypes="aaaaaaaaaaaaaaaaaaaaaaa">
                                      <p:cBhvr>
                                        <p:cTn id="8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00" y="1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C 0.02413 -0.03426 0.08489 -0.12732 0.1342 -0.16412 C 0.18333 -0.20047 0.23541 -0.20047 0.29548 -0.21945 C 0.35538 -0.23843 0.43229 -0.2676 0.49392 -0.27778 C 0.55555 -0.28797 0.62465 -0.29723 0.6651 -0.28056 C 0.70572 -0.26389 0.73125 -0.21112 0.73715 -0.17778 C 0.74305 -0.14445 0.7276 -0.10093 0.69982 -0.08056 C 0.67204 -0.06019 0.6085 -0.05 0.57083 -0.05556 C 0.53316 -0.06112 0.50138 -0.10325 0.47395 -0.11389 C 0.4467 -0.12454 0.43072 -0.12917 0.40711 -0.11945 C 0.3835 -0.10973 0.33507 -0.07825 0.33263 -0.05556 C 0.3302 -0.03287 0.3967 -0.00417 0.39218 0.01643 C 0.3875 0.0375 0.3309 0.05463 0.30538 0.06944 C 0.27986 0.08425 0.2375 0.08611 0.23836 0.10555 C 0.23923 0.125 0.2868 0.16851 0.31024 0.18611 C 0.33385 0.2037 0.35572 0.20046 0.37968 0.21111 C 0.40382 0.22175 0.44218 0.23472 0.45434 0.25 C 0.46614 0.26527 0.47829 0.2912 0.45173 0.30277 C 0.42517 0.31435 0.35451 0.32638 0.29548 0.31944 C 0.23628 0.3125 0.14947 0.2949 0.09687 0.26111 C 0.04444 0.22731 -0.00191 0.15324 -0.01962 0.11666 C -0.03733 0.08009 -0.01146 0.05949 -0.0099 0.04166 C -0.00816 0.02361 -0.02396 0.03402 4.44444E-6 4.44444E-6 Z " pathEditMode="relative" rAng="0" ptsTypes="aaaaaaaaaaaaaaaaaaaaaaa">
                                      <p:cBhvr>
                                        <p:cTn id="10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00" y="1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643313" y="357189"/>
            <a:ext cx="4961135" cy="2207716"/>
          </a:xfrm>
          <a:prstGeom prst="wedgeRoundRectCallout">
            <a:avLst>
              <a:gd name="adj1" fmla="val -48524"/>
              <a:gd name="adj2" fmla="val 6978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 am sure you can fill the chart now with more information...</a:t>
            </a:r>
          </a:p>
        </p:txBody>
      </p:sp>
      <p:pic>
        <p:nvPicPr>
          <p:cNvPr id="46084" name="Picture 11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4650" y="138113"/>
            <a:ext cx="3614738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3" y="136525"/>
            <a:ext cx="3605212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43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43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4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71500" y="857250"/>
          <a:ext cx="8001056" cy="3962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608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you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yo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tú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SPGRSubject Pronouns Singular___ 44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71500" y="857250"/>
          <a:ext cx="8001056" cy="3962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608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you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yo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tú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71472" y="857232"/>
          <a:ext cx="8001056" cy="3962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608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chemeClr val="tx1"/>
                          </a:solidFill>
                        </a:rPr>
                        <a:t>you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yo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tú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él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SPGRSubject Pronouns Singular 45.wav">
            <a:hlinkClick r:id="" action="ppaction://media"/>
          </p:cNvPr>
          <p:cNvPicPr>
            <a:picLocks noRot="1" noChangeAspect="1"/>
          </p:cNvPicPr>
          <p:nvPr>
            <a:wavAudioFile r:embed="rId1" name="SPGRSubject Pronouns Singular 45.wav"/>
          </p:nvPr>
        </p:nvPicPr>
        <p:blipFill>
          <a:blip r:embed="rId5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71500" y="857250"/>
          <a:ext cx="8001056" cy="3962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608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you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yo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tú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él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SPGRSubject Pronouns Singular___ 46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16216" y="3284984"/>
            <a:ext cx="216024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b="1" dirty="0" err="1">
                <a:latin typeface="+mn-lt"/>
              </a:rPr>
              <a:t>ella</a:t>
            </a:r>
            <a:r>
              <a:rPr lang="en-GB" sz="2800" dirty="0">
                <a:latin typeface="+mn-lt"/>
              </a:rPr>
              <a:t> </a:t>
            </a:r>
            <a:r>
              <a:rPr lang="en-GB" sz="4000" dirty="0">
                <a:latin typeface="+mn-lt"/>
              </a:rPr>
              <a:t>(in Spanish)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08304" y="2420888"/>
            <a:ext cx="432048" cy="93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+mn-lt"/>
                <a:sym typeface="Wingdings 3"/>
              </a:rPr>
              <a:t></a:t>
            </a:r>
            <a:endParaRPr lang="en-GB" sz="5400" dirty="0">
              <a:latin typeface="+mn-lt"/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786188" y="1052736"/>
            <a:ext cx="4458220" cy="1519014"/>
          </a:xfrm>
          <a:prstGeom prst="wedgeRoundRectCallout">
            <a:avLst>
              <a:gd name="adj1" fmla="val -55465"/>
              <a:gd name="adj2" fmla="val 6978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Say after me!</a:t>
            </a:r>
          </a:p>
        </p:txBody>
      </p:sp>
      <p:pic>
        <p:nvPicPr>
          <p:cNvPr id="52228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4650" y="138113"/>
            <a:ext cx="3614738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3" y="136525"/>
            <a:ext cx="3605212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49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49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71500" y="857250"/>
          <a:ext cx="8001056" cy="4145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608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you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600" b="1" dirty="0" err="1">
                          <a:solidFill>
                            <a:srgbClr val="C00000"/>
                          </a:solidFill>
                        </a:rPr>
                        <a:t>yo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tú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él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ella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" name="personal pronouns slide 50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50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425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71500" y="857250"/>
          <a:ext cx="8001056" cy="4145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608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you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yo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600" b="1" dirty="0" err="1">
                          <a:solidFill>
                            <a:srgbClr val="C00000"/>
                          </a:solidFill>
                        </a:rPr>
                        <a:t>tú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él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ella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ersonal pronouns slide 51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5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laya Cumarebo by ¡Fgz!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4575" y="2216150"/>
            <a:ext cx="4716463" cy="382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8863" y="2214563"/>
            <a:ext cx="4703762" cy="381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683567" y="548680"/>
            <a:ext cx="5745807" cy="2165945"/>
          </a:xfrm>
          <a:prstGeom prst="wedgeRoundRectCallout">
            <a:avLst>
              <a:gd name="adj1" fmla="val 76806"/>
              <a:gd name="adj2" fmla="val 4721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The Subject Pronoun in a sentence is the person who is doing something!</a:t>
            </a:r>
          </a:p>
        </p:txBody>
      </p:sp>
      <p:pic>
        <p:nvPicPr>
          <p:cNvPr id="7" name="personal pronouns slide 05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05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71500" y="857250"/>
          <a:ext cx="8001056" cy="4145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608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you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yo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tú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600" b="1" dirty="0" err="1">
                          <a:solidFill>
                            <a:srgbClr val="C00000"/>
                          </a:solidFill>
                        </a:rPr>
                        <a:t>él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ella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ersonal pronouns slide 52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52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71500" y="857250"/>
          <a:ext cx="8215344" cy="4145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53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3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4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31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608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you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(in English)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dirty="0">
                          <a:sym typeface="Wingdings 3"/>
                        </a:rPr>
                        <a:t></a:t>
                      </a:r>
                      <a:endParaRPr lang="en-GB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3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yo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tú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400" b="1" dirty="0" err="1"/>
                        <a:t>él</a:t>
                      </a:r>
                      <a:r>
                        <a:rPr lang="en-GB" sz="5400" dirty="0"/>
                        <a:t> </a:t>
                      </a:r>
                      <a:r>
                        <a:rPr lang="en-GB" sz="4000" dirty="0"/>
                        <a:t>(in</a:t>
                      </a:r>
                      <a:r>
                        <a:rPr lang="en-GB" sz="4000" baseline="0" dirty="0"/>
                        <a:t> Spanish)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600" b="1" dirty="0" err="1">
                          <a:solidFill>
                            <a:srgbClr val="C00000"/>
                          </a:solidFill>
                        </a:rPr>
                        <a:t>ella</a:t>
                      </a:r>
                      <a:r>
                        <a:rPr lang="en-GB" sz="5400" dirty="0"/>
                        <a:t> </a:t>
                      </a:r>
                      <a:r>
                        <a:rPr lang="en-GB" sz="3600" dirty="0"/>
                        <a:t>(in</a:t>
                      </a:r>
                      <a:r>
                        <a:rPr lang="en-GB" sz="3600" baseline="0" dirty="0"/>
                        <a:t> </a:t>
                      </a:r>
                      <a:r>
                        <a:rPr lang="en-GB" sz="4000" baseline="0" dirty="0"/>
                        <a:t>Spanish)</a:t>
                      </a:r>
                      <a:endParaRPr lang="en-GB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ersonal pronouns slide 53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53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59788" y="61658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326204" y="3645024"/>
            <a:ext cx="5532076" cy="2664296"/>
          </a:xfrm>
          <a:prstGeom prst="wedgeRoundRectCallout">
            <a:avLst>
              <a:gd name="adj1" fmla="val -44734"/>
              <a:gd name="adj2" fmla="val -6436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And if you are wondering now how to say “it” in Spanish... The answer is...</a:t>
            </a:r>
          </a:p>
        </p:txBody>
      </p:sp>
      <p:pic>
        <p:nvPicPr>
          <p:cNvPr id="57348" name="Picture 9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4650" y="138113"/>
            <a:ext cx="3614738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3" y="136525"/>
            <a:ext cx="3605212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54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54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A Rainbow Of Books by Dawn Endic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143250" y="4653136"/>
            <a:ext cx="5715000" cy="1512168"/>
          </a:xfrm>
          <a:prstGeom prst="wedgeRoundRectCallout">
            <a:avLst>
              <a:gd name="adj1" fmla="val -46132"/>
              <a:gd name="adj2" fmla="val -7817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In Spanish there is no such word!! Ha, ha, ha!!</a:t>
            </a:r>
          </a:p>
        </p:txBody>
      </p:sp>
      <p:pic>
        <p:nvPicPr>
          <p:cNvPr id="58372" name="Picture 9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4650" y="138113"/>
            <a:ext cx="3614738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3" y="136525"/>
            <a:ext cx="3605212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55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55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A Rainbow Of Books by Dawn Endico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C759E70E-B892-2F1B-0C97-A50B44AF969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208B1D42-02C0-1C27-9D92-2D1E37561A4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8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I AM the law by !!!! scogl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643438" y="571500"/>
            <a:ext cx="4286250" cy="1428750"/>
          </a:xfrm>
          <a:prstGeom prst="wedgeRoundRectCallout">
            <a:avLst>
              <a:gd name="adj1" fmla="val -40301"/>
              <a:gd name="adj2" fmla="val 12527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Let’s see some examples</a:t>
            </a:r>
          </a:p>
        </p:txBody>
      </p:sp>
      <p:pic>
        <p:nvPicPr>
          <p:cNvPr id="7172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0055" y="682637"/>
            <a:ext cx="3616325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81167" y="681049"/>
            <a:ext cx="3605213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06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06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he Red Lion Highgate Chips, 7 out of 10 by Simon Welsh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571875" y="4071938"/>
            <a:ext cx="5032573" cy="1229270"/>
          </a:xfrm>
          <a:prstGeom prst="wedgeRoundRectCallout">
            <a:avLst>
              <a:gd name="adj1" fmla="val -60912"/>
              <a:gd name="adj2" fmla="val -8343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There we have some chips...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uhm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yummy!</a:t>
            </a:r>
          </a:p>
        </p:txBody>
      </p:sp>
      <p:pic>
        <p:nvPicPr>
          <p:cNvPr id="8196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122513">
            <a:off x="546894" y="97632"/>
            <a:ext cx="3362325" cy="41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122513">
            <a:off x="556419" y="97631"/>
            <a:ext cx="3352800" cy="413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ersonal pronouns slide 07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07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he Red Lion Highgate Chips, 7 out of 10 by Simon Welsh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714751" y="3286125"/>
            <a:ext cx="4817690" cy="2015083"/>
          </a:xfrm>
          <a:prstGeom prst="wedgeRoundRectCallout">
            <a:avLst>
              <a:gd name="adj1" fmla="val -65288"/>
              <a:gd name="adj2" fmla="val -4037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If it’s me who eats the chips, in English we would say: </a:t>
            </a:r>
          </a:p>
        </p:txBody>
      </p:sp>
      <p:pic>
        <p:nvPicPr>
          <p:cNvPr id="9220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122513">
            <a:off x="546894" y="97632"/>
            <a:ext cx="3362325" cy="41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122513">
            <a:off x="556419" y="97631"/>
            <a:ext cx="3352800" cy="413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ersonal pronouns slide 08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08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lex eating chips by Jeremy &amp; Susann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786188" y="404664"/>
            <a:ext cx="4530228" cy="1166961"/>
          </a:xfrm>
          <a:prstGeom prst="wedgeRoundRectCallout">
            <a:avLst>
              <a:gd name="adj1" fmla="val -58387"/>
              <a:gd name="adj2" fmla="val 14213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bg2">
                    <a:lumMod val="10000"/>
                  </a:schemeClr>
                </a:solidFill>
              </a:rPr>
              <a:t>“I eat chips!”</a:t>
            </a:r>
          </a:p>
        </p:txBody>
      </p:sp>
      <p:pic>
        <p:nvPicPr>
          <p:cNvPr id="10244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36525" y="-66675"/>
            <a:ext cx="33623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80509">
            <a:off x="-125413" y="-68263"/>
            <a:ext cx="3351213" cy="413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ersonal pronouns slide 09.wav">
            <a:hlinkClick r:id="" action="ppaction://media"/>
          </p:cNvPr>
          <p:cNvPicPr>
            <a:picLocks noRot="1" noChangeAspect="1"/>
          </p:cNvPicPr>
          <p:nvPr>
            <a:wavAudioFile r:embed="rId1" name="personal pronouns slide 09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BF807EA-A9FB-4018-BF44-E6AF54CB8E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74819B-FED2-44D1-BA27-F65AD25801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DBCA6C-8282-4B17-9F5C-A8B19B9816C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823</TotalTime>
  <Words>812</Words>
  <Application>Microsoft Office PowerPoint</Application>
  <PresentationFormat>On-screen Show (4:3)</PresentationFormat>
  <Paragraphs>193</Paragraphs>
  <Slides>54</Slides>
  <Notes>54</Notes>
  <HiddenSlides>0</HiddenSlides>
  <MMClips>55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Handy Subject Pronouns in Spanish (Singular Forms)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nim22</dc:creator>
  <cp:lastModifiedBy>Bernardo Carvalho de Mello</cp:lastModifiedBy>
  <cp:revision>90</cp:revision>
  <dcterms:created xsi:type="dcterms:W3CDTF">2009-11-30T12:06:42Z</dcterms:created>
  <dcterms:modified xsi:type="dcterms:W3CDTF">2025-07-22T18:41:53Z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