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19" r:id="rId5"/>
    <p:sldId id="320" r:id="rId6"/>
    <p:sldId id="321" r:id="rId7"/>
    <p:sldId id="261" r:id="rId8"/>
    <p:sldId id="280" r:id="rId9"/>
    <p:sldId id="322" r:id="rId10"/>
    <p:sldId id="282" r:id="rId11"/>
    <p:sldId id="283" r:id="rId12"/>
    <p:sldId id="281" r:id="rId13"/>
    <p:sldId id="263" r:id="rId14"/>
    <p:sldId id="289" r:id="rId15"/>
    <p:sldId id="323" r:id="rId16"/>
    <p:sldId id="292" r:id="rId17"/>
    <p:sldId id="324" r:id="rId18"/>
    <p:sldId id="291" r:id="rId19"/>
    <p:sldId id="325" r:id="rId20"/>
    <p:sldId id="290" r:id="rId21"/>
    <p:sldId id="32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audio" Target="../media/audio15.wav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audio" Target="../media/audio14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microsoft.com/office/2007/relationships/hdphoto" Target="../media/hdphoto1.wdp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4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audio8.wav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3/6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643174" y="285728"/>
            <a:ext cx="3571900" cy="2428892"/>
          </a:xfrm>
          <a:prstGeom prst="wedgeRoundRectCallout">
            <a:avLst>
              <a:gd name="adj1" fmla="val 46645"/>
              <a:gd name="adj2" fmla="val 116407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/>
              <a:t>¿</a:t>
            </a:r>
            <a:r>
              <a:rPr lang="es-ES" sz="4000" b="1" dirty="0"/>
              <a:t>Qué lleva este plato exactamente</a:t>
            </a:r>
            <a:r>
              <a:rPr lang="en-GB" sz="4000" b="1" dirty="0"/>
              <a:t>?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5"/>
            <a:ext cx="2452013" cy="3025210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4"/>
            <a:ext cx="2452013" cy="302521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exactly does this dish contain?</a:t>
            </a:r>
          </a:p>
        </p:txBody>
      </p:sp>
      <p:pic>
        <p:nvPicPr>
          <p:cNvPr id="8" name="SurvivalAnswers3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09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286116" y="428604"/>
            <a:ext cx="3857652" cy="1928826"/>
          </a:xfrm>
          <a:prstGeom prst="wedgeRoundRectCallout">
            <a:avLst>
              <a:gd name="adj1" fmla="val -65601"/>
              <a:gd name="adj2" fmla="val 96962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Frutos</a:t>
            </a:r>
            <a:r>
              <a:rPr lang="en-GB" sz="4000" b="1" dirty="0"/>
              <a:t> </a:t>
            </a:r>
            <a:r>
              <a:rPr lang="en-GB" sz="4000" b="1" dirty="0" err="1"/>
              <a:t>secos</a:t>
            </a:r>
            <a:r>
              <a:rPr lang="en-GB" sz="4000" b="1" dirty="0"/>
              <a:t>. </a:t>
            </a:r>
            <a:r>
              <a:rPr lang="en-GB" sz="4000" b="1" dirty="0" err="1"/>
              <a:t>Muchísimos</a:t>
            </a:r>
            <a:r>
              <a:rPr lang="en-GB" sz="3200" b="1" dirty="0"/>
              <a:t>.</a:t>
            </a:r>
          </a:p>
        </p:txBody>
      </p:sp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Nuts. Lots of them. </a:t>
            </a:r>
          </a:p>
        </p:txBody>
      </p:sp>
      <p:pic>
        <p:nvPicPr>
          <p:cNvPr id="9" name="SurvivalAnswers3 slice10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10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4"/>
            <a:ext cx="2452013" cy="302521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643174" y="285728"/>
            <a:ext cx="3571900" cy="2428892"/>
          </a:xfrm>
          <a:prstGeom prst="wedgeRoundRectCallout">
            <a:avLst>
              <a:gd name="adj1" fmla="val 46645"/>
              <a:gd name="adj2" fmla="val 116407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/>
              <a:t>¿</a:t>
            </a:r>
            <a:r>
              <a:rPr lang="es-ES" sz="4000" b="1" dirty="0"/>
              <a:t>Qué lleva este plato exactamente</a:t>
            </a:r>
            <a:r>
              <a:rPr lang="en-GB" sz="4000" b="1" dirty="0"/>
              <a:t>?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5"/>
            <a:ext cx="2452013" cy="3025210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4"/>
            <a:ext cx="2452013" cy="302521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exactly does this dish contain?</a:t>
            </a:r>
          </a:p>
        </p:txBody>
      </p:sp>
      <p:pic>
        <p:nvPicPr>
          <p:cNvPr id="8" name="SurvivalAnswers3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09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000364" y="428604"/>
            <a:ext cx="4143404" cy="2428892"/>
          </a:xfrm>
          <a:prstGeom prst="wedgeRoundRectCallout">
            <a:avLst>
              <a:gd name="adj1" fmla="val -57632"/>
              <a:gd name="adj2" fmla="val 73854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Ojos de </a:t>
            </a:r>
            <a:r>
              <a:rPr lang="en-GB" sz="4000" b="1" dirty="0" err="1"/>
              <a:t>oveja</a:t>
            </a:r>
            <a:r>
              <a:rPr lang="en-GB" sz="4000" b="1" dirty="0"/>
              <a:t>. Es un </a:t>
            </a:r>
            <a:r>
              <a:rPr lang="en-GB" sz="4000" b="1" dirty="0" err="1"/>
              <a:t>plato</a:t>
            </a:r>
            <a:r>
              <a:rPr lang="en-GB" sz="4000" b="1" dirty="0"/>
              <a:t> </a:t>
            </a:r>
            <a:r>
              <a:rPr lang="en-GB" sz="4000" b="1" dirty="0" err="1"/>
              <a:t>típico</a:t>
            </a:r>
            <a:r>
              <a:rPr lang="en-GB" sz="4000" b="1" dirty="0"/>
              <a:t> de la </a:t>
            </a:r>
            <a:r>
              <a:rPr lang="en-GB" sz="4000" b="1" dirty="0" err="1"/>
              <a:t>zona</a:t>
            </a:r>
            <a:r>
              <a:rPr lang="en-GB" sz="4000" b="1" dirty="0"/>
              <a:t>.</a:t>
            </a:r>
          </a:p>
        </p:txBody>
      </p:sp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Sheep’s eyeballs. It’s a local delicacy.</a:t>
            </a:r>
          </a:p>
        </p:txBody>
      </p:sp>
      <p:pic>
        <p:nvPicPr>
          <p:cNvPr id="9" name="SurvivalAnswers3 slice11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11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4"/>
            <a:ext cx="2452013" cy="302521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643174" y="285728"/>
            <a:ext cx="3571900" cy="2428892"/>
          </a:xfrm>
          <a:prstGeom prst="wedgeRoundRectCallout">
            <a:avLst>
              <a:gd name="adj1" fmla="val 46645"/>
              <a:gd name="adj2" fmla="val 116407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/>
              <a:t>¿</a:t>
            </a:r>
            <a:r>
              <a:rPr lang="es-ES" sz="4000" b="1" dirty="0"/>
              <a:t>Qué lleva este plato exactamente</a:t>
            </a:r>
            <a:r>
              <a:rPr lang="en-GB" sz="4000" b="1" dirty="0"/>
              <a:t>?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5"/>
            <a:ext cx="2452013" cy="3025210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4"/>
            <a:ext cx="2452013" cy="302521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exactly does this dish contain?</a:t>
            </a:r>
          </a:p>
        </p:txBody>
      </p:sp>
      <p:pic>
        <p:nvPicPr>
          <p:cNvPr id="8" name="SurvivalAnswers3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09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286116" y="428604"/>
            <a:ext cx="3643338" cy="1714512"/>
          </a:xfrm>
          <a:prstGeom prst="wedgeRoundRectCallout">
            <a:avLst>
              <a:gd name="adj1" fmla="val -69255"/>
              <a:gd name="adj2" fmla="val 126641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Es </a:t>
            </a:r>
            <a:r>
              <a:rPr lang="en-GB" sz="4000" b="1" dirty="0" err="1"/>
              <a:t>apto</a:t>
            </a:r>
            <a:r>
              <a:rPr lang="en-GB" sz="4000" b="1" dirty="0"/>
              <a:t> </a:t>
            </a:r>
            <a:r>
              <a:rPr lang="en-GB" sz="4000" b="1" dirty="0" err="1"/>
              <a:t>para</a:t>
            </a:r>
            <a:r>
              <a:rPr lang="en-GB" sz="4000" b="1" dirty="0"/>
              <a:t> </a:t>
            </a:r>
            <a:r>
              <a:rPr lang="en-GB" sz="4000" b="1" dirty="0" err="1"/>
              <a:t>vegetarianos</a:t>
            </a:r>
            <a:r>
              <a:rPr lang="en-GB" sz="4000" b="1" dirty="0"/>
              <a:t>.</a:t>
            </a:r>
          </a:p>
        </p:txBody>
      </p:sp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suitable for vegetarians.</a:t>
            </a:r>
          </a:p>
        </p:txBody>
      </p:sp>
      <p:pic>
        <p:nvPicPr>
          <p:cNvPr id="9" name="SurvivalAnswers3 slice12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1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4"/>
            <a:ext cx="2452013" cy="302521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8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643174" y="285728"/>
            <a:ext cx="3571900" cy="2428892"/>
          </a:xfrm>
          <a:prstGeom prst="wedgeRoundRectCallout">
            <a:avLst>
              <a:gd name="adj1" fmla="val 46645"/>
              <a:gd name="adj2" fmla="val 116407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/>
              <a:t>¿</a:t>
            </a:r>
            <a:r>
              <a:rPr lang="es-ES" sz="4000" b="1" dirty="0"/>
              <a:t>Qué lleva este plato exactamente</a:t>
            </a:r>
            <a:r>
              <a:rPr lang="en-GB" sz="4000" b="1" dirty="0"/>
              <a:t>?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5"/>
            <a:ext cx="2452013" cy="3025210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4"/>
            <a:ext cx="2452013" cy="302521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exactly does this dish contain?</a:t>
            </a:r>
          </a:p>
        </p:txBody>
      </p:sp>
      <p:pic>
        <p:nvPicPr>
          <p:cNvPr id="8" name="SurvivalAnswers3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09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928926" y="285728"/>
            <a:ext cx="5143536" cy="2500330"/>
          </a:xfrm>
          <a:prstGeom prst="wedgeRoundRectCallout">
            <a:avLst>
              <a:gd name="adj1" fmla="val -59181"/>
              <a:gd name="adj2" fmla="val 77435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Ingredientes</a:t>
            </a:r>
            <a:r>
              <a:rPr lang="en-GB" sz="4000" b="1" dirty="0"/>
              <a:t> de </a:t>
            </a:r>
            <a:r>
              <a:rPr lang="en-GB" sz="4000" b="1" dirty="0" err="1"/>
              <a:t>buena</a:t>
            </a:r>
            <a:r>
              <a:rPr lang="en-GB" sz="4000" b="1" dirty="0"/>
              <a:t> </a:t>
            </a:r>
            <a:r>
              <a:rPr lang="en-GB" sz="4000" b="1" dirty="0" err="1"/>
              <a:t>calidad</a:t>
            </a:r>
            <a:r>
              <a:rPr lang="en-GB" sz="4000" b="1" dirty="0"/>
              <a:t> </a:t>
            </a:r>
            <a:r>
              <a:rPr lang="en-GB" sz="4000" b="1" dirty="0" err="1"/>
              <a:t>típicos</a:t>
            </a:r>
            <a:r>
              <a:rPr lang="en-GB" sz="4000" b="1" dirty="0"/>
              <a:t> de la </a:t>
            </a:r>
            <a:r>
              <a:rPr lang="en-GB" sz="4000" b="1" dirty="0" err="1"/>
              <a:t>zona</a:t>
            </a:r>
            <a:r>
              <a:rPr lang="en-GB" sz="4000" b="1" dirty="0"/>
              <a:t>, entre </a:t>
            </a:r>
            <a:r>
              <a:rPr lang="en-GB" sz="4000" b="1" dirty="0" err="1"/>
              <a:t>ellos</a:t>
            </a:r>
            <a:r>
              <a:rPr lang="en-GB" sz="4000" b="1" dirty="0"/>
              <a:t>…</a:t>
            </a:r>
          </a:p>
        </p:txBody>
      </p:sp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85794"/>
            <a:ext cx="2749750" cy="570547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Good quality local ingredients, including…</a:t>
            </a:r>
          </a:p>
        </p:txBody>
      </p:sp>
      <p:pic>
        <p:nvPicPr>
          <p:cNvPr id="9" name="SurvivalAnswers3 slice13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13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83463" y="2928934"/>
            <a:ext cx="2452013" cy="302521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4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NOSH RESTAURANT DALKEY by infomatiqu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CF0BB8F-126A-2102-C3D9-3645BB07BAA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74D5FA65-DC90-6972-4F99-B80E10B29FC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00108"/>
            <a:ext cx="3358338" cy="4143404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00108"/>
            <a:ext cx="3358338" cy="4143404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14810" y="500042"/>
            <a:ext cx="4500594" cy="5072098"/>
          </a:xfrm>
          <a:prstGeom prst="wedgeRoundRectCallout">
            <a:avLst>
              <a:gd name="adj1" fmla="val -63663"/>
              <a:gd name="adj2" fmla="val 1434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survival phrases. Here are some answers.</a:t>
            </a:r>
          </a:p>
        </p:txBody>
      </p:sp>
      <p:pic>
        <p:nvPicPr>
          <p:cNvPr id="10" name="SurvivalAnswers1 slice02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68" y="1428736"/>
            <a:ext cx="4000528" cy="2643206"/>
          </a:xfrm>
          <a:prstGeom prst="wedgeRoundRectCallout">
            <a:avLst>
              <a:gd name="adj1" fmla="val -67976"/>
              <a:gd name="adj2" fmla="val 372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4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2"/>
            <a:ext cx="2892066" cy="6000768"/>
          </a:xfrm>
          <a:prstGeom prst="rect">
            <a:avLst/>
          </a:prstGeom>
        </p:spPr>
      </p:pic>
      <p:pic>
        <p:nvPicPr>
          <p:cNvPr id="8" name="Picture 3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3"/>
            <a:ext cx="2892066" cy="6000768"/>
          </a:xfrm>
          <a:prstGeom prst="rect">
            <a:avLst/>
          </a:prstGeom>
        </p:spPr>
      </p:pic>
      <p:sp>
        <p:nvSpPr>
          <p:cNvPr id="10" name="Rounded Rectangular Callout 5"/>
          <p:cNvSpPr/>
          <p:nvPr/>
        </p:nvSpPr>
        <p:spPr>
          <a:xfrm>
            <a:off x="3571868" y="1428736"/>
            <a:ext cx="4786346" cy="3857652"/>
          </a:xfrm>
          <a:prstGeom prst="wedgeRoundRectCallout">
            <a:avLst>
              <a:gd name="adj1" fmla="val -68772"/>
              <a:gd name="adj2" fmla="val 912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11" name="SurvivalAnswers1 slice03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3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42984"/>
            <a:ext cx="2749750" cy="5705475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419117"/>
            <a:ext cx="2988772" cy="3687446"/>
          </a:xfrm>
          <a:prstGeom prst="rect">
            <a:avLst/>
          </a:prstGeom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428868"/>
            <a:ext cx="2980869" cy="3677696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is the nearest McDonald’s?</a:t>
            </a:r>
          </a:p>
        </p:txBody>
      </p:sp>
      <p:pic>
        <p:nvPicPr>
          <p:cNvPr id="11" name="SurvivalAnswers3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04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571736" y="571480"/>
            <a:ext cx="6000792" cy="1571636"/>
          </a:xfrm>
          <a:prstGeom prst="wedgeRoundRectCallout">
            <a:avLst>
              <a:gd name="adj1" fmla="val -2419"/>
              <a:gd name="adj2" fmla="val 147187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>
                <a:solidFill>
                  <a:schemeClr val="accent1">
                    <a:lumMod val="75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Dónde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está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el McDonald’s m</a:t>
            </a:r>
            <a:r>
              <a:rPr lang="es-ES_tradnl" sz="4000" b="1" dirty="0">
                <a:solidFill>
                  <a:schemeClr val="accent1">
                    <a:lumMod val="75000"/>
                  </a:schemeClr>
                </a:solidFill>
              </a:rPr>
              <a:t>á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s cercano?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42985"/>
            <a:ext cx="2749750" cy="5705473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52525"/>
            <a:ext cx="2749750" cy="570547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357422" y="928670"/>
            <a:ext cx="5000660" cy="1643074"/>
          </a:xfrm>
          <a:prstGeom prst="wedgeRoundRectCallout">
            <a:avLst>
              <a:gd name="adj1" fmla="val -50835"/>
              <a:gd name="adj2" fmla="val 117882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No  hay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ningún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McDonald’s por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aquí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There are no McDonald’s nearby.</a:t>
            </a:r>
          </a:p>
        </p:txBody>
      </p:sp>
      <p:pic>
        <p:nvPicPr>
          <p:cNvPr id="12" name="SurvivalAnswers3 slice05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0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428868"/>
            <a:ext cx="2980869" cy="3677696"/>
          </a:xfrm>
          <a:prstGeom prst="rect">
            <a:avLst/>
          </a:prstGeom>
        </p:spPr>
      </p:pic>
    </p:spTree>
  </p:cSld>
  <p:clrMapOvr>
    <a:masterClrMapping/>
  </p:clrMapOvr>
  <p:transition advClick="0" advTm="35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42984"/>
            <a:ext cx="2749750" cy="5705475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419117"/>
            <a:ext cx="2988772" cy="3687446"/>
          </a:xfrm>
          <a:prstGeom prst="rect">
            <a:avLst/>
          </a:prstGeom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428868"/>
            <a:ext cx="2980869" cy="3677696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is the nearest McDonald’s?</a:t>
            </a:r>
          </a:p>
        </p:txBody>
      </p:sp>
      <p:pic>
        <p:nvPicPr>
          <p:cNvPr id="11" name="SurvivalAnswers3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04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571736" y="571480"/>
            <a:ext cx="6000792" cy="1571636"/>
          </a:xfrm>
          <a:prstGeom prst="wedgeRoundRectCallout">
            <a:avLst>
              <a:gd name="adj1" fmla="val -2419"/>
              <a:gd name="adj2" fmla="val 147187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>
                <a:solidFill>
                  <a:schemeClr val="accent1">
                    <a:lumMod val="75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Dónde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está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el McDonald’s m</a:t>
            </a:r>
            <a:r>
              <a:rPr lang="es-ES_tradnl" sz="4000" b="1" dirty="0">
                <a:solidFill>
                  <a:schemeClr val="accent1">
                    <a:lumMod val="75000"/>
                  </a:schemeClr>
                </a:solidFill>
              </a:rPr>
              <a:t>á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s cercano?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42985"/>
            <a:ext cx="2749750" cy="5705473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48601"/>
            <a:ext cx="2751641" cy="5709399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Take the next left and head straight on for five minutes…</a:t>
            </a:r>
          </a:p>
        </p:txBody>
      </p:sp>
      <p:pic>
        <p:nvPicPr>
          <p:cNvPr id="12" name="SurvivalAnswers3 slice06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06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428868"/>
            <a:ext cx="2980869" cy="3677696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1357290" y="285728"/>
            <a:ext cx="7358114" cy="2000264"/>
          </a:xfrm>
          <a:prstGeom prst="wedgeRoundRectCallout">
            <a:avLst>
              <a:gd name="adj1" fmla="val -36455"/>
              <a:gd name="adj2" fmla="val 10572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Gire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a la izquierda en la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siguiente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calle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 y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siga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todo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recto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durante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cinco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minutos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…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42985"/>
            <a:ext cx="2749750" cy="5705473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52525"/>
            <a:ext cx="2749750" cy="570547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500298" y="500042"/>
            <a:ext cx="5000660" cy="2357454"/>
          </a:xfrm>
          <a:prstGeom prst="wedgeRoundRectCallout">
            <a:avLst>
              <a:gd name="adj1" fmla="val -54356"/>
              <a:gd name="adj2" fmla="val 75666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accent1">
                    <a:lumMod val="75000"/>
                  </a:schemeClr>
                </a:solidFill>
              </a:rPr>
              <a:t>…después cruce la plaza y pase un semáforo…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…then go across the square and pass the traffic lights…</a:t>
            </a:r>
          </a:p>
        </p:txBody>
      </p:sp>
      <p:pic>
        <p:nvPicPr>
          <p:cNvPr id="12" name="SurvivalAnswers3 slice07.wav">
            <a:hlinkClick r:id="" action="ppaction://media"/>
          </p:cNvPr>
          <p:cNvPicPr>
            <a:picLocks noRot="1" noChangeAspect="1"/>
          </p:cNvPicPr>
          <p:nvPr>
            <a:wavAudioFile r:embed="rId1" name="SurvivalAnswers3 slice07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428868"/>
            <a:ext cx="2980869" cy="367769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42985"/>
            <a:ext cx="2749750" cy="5705473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52525"/>
            <a:ext cx="2749750" cy="570547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500298" y="500042"/>
            <a:ext cx="5286412" cy="2643206"/>
          </a:xfrm>
          <a:prstGeom prst="wedgeRoundRectCallout">
            <a:avLst>
              <a:gd name="adj1" fmla="val -52184"/>
              <a:gd name="adj2" fmla="val 66271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…y el McDonald’s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está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a la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derecha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 en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frente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del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supermercado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…and McDonald’s is on your right, opposite the supermarket.</a:t>
            </a:r>
          </a:p>
        </p:txBody>
      </p:sp>
      <p:pic>
        <p:nvPicPr>
          <p:cNvPr id="12" name="SurvivalAnswers3 slice08.wav">
            <a:hlinkClick r:id="" action="ppaction://media"/>
          </p:cNvPr>
          <p:cNvPicPr>
            <a:picLocks noRot="1" noChangeAspect="1"/>
          </p:cNvPicPr>
          <p:nvPr>
            <a:wavAudioFile r:embed="rId2" name="SurvivalAnswers3 slice08.wav"/>
          </p:nvPr>
        </p:nvPicPr>
        <p:blipFill>
          <a:blip r:embed="rId7" cstate="screen"/>
          <a:stretch>
            <a:fillRect/>
          </a:stretch>
        </p:blipFill>
        <p:spPr>
          <a:xfrm>
            <a:off x="8643966" y="6553200"/>
            <a:ext cx="304800" cy="304800"/>
          </a:xfrm>
          <a:prstGeom prst="rect">
            <a:avLst/>
          </a:prstGeom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428868"/>
            <a:ext cx="2980869" cy="367769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8EF0CC-247F-491F-8196-47B0263C31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50B146-BF70-42E0-A329-3A845DEC42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4BF99A-8ED3-4FAC-B41A-9D719E76D90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323</Words>
  <Application>Microsoft Office PowerPoint</Application>
  <PresentationFormat>On-screen Show (4:3)</PresentationFormat>
  <Paragraphs>35</Paragraphs>
  <Slides>18</Slides>
  <Notes>0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10 Survival Phrases  Survival Answers 3/6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77</cp:revision>
  <dcterms:created xsi:type="dcterms:W3CDTF">2009-05-22T12:43:55Z</dcterms:created>
  <dcterms:modified xsi:type="dcterms:W3CDTF">2025-07-22T18:35:43Z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