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22" r:id="rId5"/>
    <p:sldId id="323" r:id="rId6"/>
    <p:sldId id="324" r:id="rId7"/>
    <p:sldId id="260" r:id="rId8"/>
    <p:sldId id="276" r:id="rId9"/>
    <p:sldId id="325" r:id="rId10"/>
    <p:sldId id="279" r:id="rId11"/>
    <p:sldId id="326" r:id="rId12"/>
    <p:sldId id="278" r:id="rId13"/>
    <p:sldId id="327" r:id="rId14"/>
    <p:sldId id="277" r:id="rId15"/>
    <p:sldId id="313" r:id="rId16"/>
    <p:sldId id="315" r:id="rId17"/>
    <p:sldId id="328" r:id="rId18"/>
    <p:sldId id="316" r:id="rId19"/>
    <p:sldId id="314" r:id="rId20"/>
    <p:sldId id="317" r:id="rId21"/>
    <p:sldId id="32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audio" Target="../media/audio15.wav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audio" Target="../media/audio14.wav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microsoft.com/office/2007/relationships/hdphoto" Target="../media/hdphoto1.wdp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1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6/6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2"/>
            <a:ext cx="2749750" cy="570547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28596" y="3786190"/>
            <a:ext cx="3357586" cy="1643074"/>
          </a:xfrm>
          <a:prstGeom prst="wedgeRoundRectCallout">
            <a:avLst>
              <a:gd name="adj1" fmla="val -4825"/>
              <a:gd name="adj2" fmla="val -101267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¿Cuánto cuesta esto</a:t>
            </a:r>
            <a:r>
              <a:rPr lang="en-GB" sz="4400" b="1" dirty="0"/>
              <a:t>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2426" cy="2852994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11" name="SurvivalAnswers6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4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50" cy="5705473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428728" y="3714752"/>
            <a:ext cx="4429156" cy="1714512"/>
          </a:xfrm>
          <a:prstGeom prst="wedgeRoundRectCallout">
            <a:avLst>
              <a:gd name="adj1" fmla="val 64035"/>
              <a:gd name="adj2" fmla="val -79087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/>
              <a:t>Más</a:t>
            </a:r>
            <a:r>
              <a:rPr lang="en-GB" sz="4400" b="1" dirty="0"/>
              <a:t> de lo </a:t>
            </a:r>
            <a:r>
              <a:rPr lang="en-GB" sz="4400" b="1" dirty="0" err="1"/>
              <a:t>que</a:t>
            </a:r>
            <a:r>
              <a:rPr lang="en-GB" sz="4400" b="1" dirty="0"/>
              <a:t> </a:t>
            </a:r>
            <a:r>
              <a:rPr lang="en-GB" sz="4400" b="1" dirty="0" err="1"/>
              <a:t>puede</a:t>
            </a:r>
            <a:r>
              <a:rPr lang="en-GB" sz="4400" b="1" dirty="0"/>
              <a:t> pagar.</a:t>
            </a:r>
          </a:p>
        </p:txBody>
      </p:sp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5358" y="500042"/>
            <a:ext cx="2754360" cy="571504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More than you can afford.</a:t>
            </a:r>
          </a:p>
        </p:txBody>
      </p:sp>
      <p:pic>
        <p:nvPicPr>
          <p:cNvPr id="11" name="SurvivalAnswers6 slice08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8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49" cy="5705473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00298" y="2643182"/>
            <a:ext cx="3714776" cy="2071702"/>
          </a:xfrm>
          <a:prstGeom prst="wedgeRoundRectCallout">
            <a:avLst>
              <a:gd name="adj1" fmla="val -53826"/>
              <a:gd name="adj2" fmla="val -7076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</a:t>
            </a:r>
            <a:r>
              <a:rPr lang="en-GB" sz="4400" b="1" dirty="0"/>
              <a:t>Tiene algo más barato?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2425" cy="2852993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2" y="1"/>
            <a:ext cx="2316075" cy="28574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have anything cheaper?</a:t>
            </a:r>
          </a:p>
        </p:txBody>
      </p:sp>
      <p:pic>
        <p:nvPicPr>
          <p:cNvPr id="10" name="SurvivalAnswers6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50" cy="5705473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5359" y="500042"/>
            <a:ext cx="2754359" cy="571504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643042" y="4071942"/>
            <a:ext cx="4214842" cy="1357322"/>
          </a:xfrm>
          <a:prstGeom prst="wedgeRoundRectCallout">
            <a:avLst>
              <a:gd name="adj1" fmla="val 64505"/>
              <a:gd name="adj2" fmla="val -106864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</a:t>
            </a:r>
            <a:r>
              <a:rPr lang="en-GB" sz="4400" b="1" dirty="0" err="1"/>
              <a:t>Qué</a:t>
            </a:r>
            <a:r>
              <a:rPr lang="en-GB" sz="4400" b="1" dirty="0"/>
              <a:t> </a:t>
            </a:r>
            <a:r>
              <a:rPr lang="en-GB" sz="4400" b="1" dirty="0" err="1"/>
              <a:t>tal</a:t>
            </a:r>
            <a:r>
              <a:rPr lang="en-GB" sz="4400" b="1" dirty="0"/>
              <a:t> </a:t>
            </a:r>
            <a:r>
              <a:rPr lang="en-GB" sz="4400" b="1" dirty="0" err="1"/>
              <a:t>éste</a:t>
            </a:r>
            <a:r>
              <a:rPr lang="en-GB" sz="4400" b="1" dirty="0"/>
              <a:t>?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could try this one instead.</a:t>
            </a:r>
          </a:p>
        </p:txBody>
      </p:sp>
      <p:pic>
        <p:nvPicPr>
          <p:cNvPr id="11" name="SurvivalAnswers6 slice10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10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49" cy="5705473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00298" y="2643182"/>
            <a:ext cx="3714776" cy="2071702"/>
          </a:xfrm>
          <a:prstGeom prst="wedgeRoundRectCallout">
            <a:avLst>
              <a:gd name="adj1" fmla="val -53826"/>
              <a:gd name="adj2" fmla="val -7076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</a:t>
            </a:r>
            <a:r>
              <a:rPr lang="en-GB" sz="4400" b="1" dirty="0"/>
              <a:t>Tiene algo más barato?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2425" cy="2852993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2" y="1"/>
            <a:ext cx="2316075" cy="28574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have anything cheaper?</a:t>
            </a:r>
          </a:p>
        </p:txBody>
      </p:sp>
      <p:pic>
        <p:nvPicPr>
          <p:cNvPr id="10" name="SurvivalAnswers6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9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50" cy="5705473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8066" y="509607"/>
            <a:ext cx="2749750" cy="570547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143108" y="3857628"/>
            <a:ext cx="3714776" cy="1714512"/>
          </a:xfrm>
          <a:prstGeom prst="wedgeRoundRectCallout">
            <a:avLst>
              <a:gd name="adj1" fmla="val 64994"/>
              <a:gd name="adj2" fmla="val -96864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/>
              <a:t>Éste</a:t>
            </a:r>
            <a:r>
              <a:rPr lang="en-GB" sz="4400" b="1" dirty="0"/>
              <a:t> es el más barato.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This is the cheapest one.</a:t>
            </a:r>
          </a:p>
        </p:txBody>
      </p:sp>
      <p:pic>
        <p:nvPicPr>
          <p:cNvPr id="11" name="SurvivalAnswers6 slice11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11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49" cy="5705473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00298" y="2857496"/>
            <a:ext cx="3643338" cy="2143140"/>
          </a:xfrm>
          <a:prstGeom prst="wedgeRoundRectCallout">
            <a:avLst>
              <a:gd name="adj1" fmla="val -53363"/>
              <a:gd name="adj2" fmla="val -73308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</a:t>
            </a:r>
            <a:r>
              <a:rPr lang="en-GB" sz="4400" b="1" dirty="0"/>
              <a:t>Lo tiene en rosa?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12" y="0"/>
            <a:ext cx="2312425" cy="2852993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"/>
            <a:ext cx="2316075" cy="28574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have a pink one?</a:t>
            </a:r>
          </a:p>
        </p:txBody>
      </p:sp>
      <p:pic>
        <p:nvPicPr>
          <p:cNvPr id="10" name="SurvivalAnswers6 slice12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12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50" cy="5705473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5358" y="500042"/>
            <a:ext cx="2754360" cy="571504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000100" y="4000504"/>
            <a:ext cx="5286412" cy="1714512"/>
          </a:xfrm>
          <a:prstGeom prst="wedgeRoundRectCallout">
            <a:avLst>
              <a:gd name="adj1" fmla="val 64300"/>
              <a:gd name="adj2" fmla="val -96864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Lo siento, </a:t>
            </a:r>
            <a:r>
              <a:rPr lang="en-GB" sz="4400" b="1" dirty="0" err="1"/>
              <a:t>sólo</a:t>
            </a:r>
            <a:r>
              <a:rPr lang="en-GB" sz="4400" b="1"/>
              <a:t> lo </a:t>
            </a:r>
            <a:r>
              <a:rPr lang="en-GB" sz="4400" b="1" dirty="0"/>
              <a:t>tenemos en morado.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sorry, we only have purple ones.</a:t>
            </a:r>
          </a:p>
        </p:txBody>
      </p:sp>
      <p:pic>
        <p:nvPicPr>
          <p:cNvPr id="11" name="SurvivalAnswers6 slice13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13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Shop by prakhar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3FB4353-5613-5D66-9CE9-1C764C96D4F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83D06CA-2AD0-BD18-EDE3-E3B2FBCBEE1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14810" y="500042"/>
            <a:ext cx="4500594" cy="5072098"/>
          </a:xfrm>
          <a:prstGeom prst="wedgeRoundRectCallout">
            <a:avLst>
              <a:gd name="adj1" fmla="val -63663"/>
              <a:gd name="adj2" fmla="val 1434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survival phrases. Here are some answers.</a:t>
            </a:r>
          </a:p>
        </p:txBody>
      </p:sp>
      <p:pic>
        <p:nvPicPr>
          <p:cNvPr id="10" name="SurvivalAnswers1 slice02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68" y="1428736"/>
            <a:ext cx="4000528" cy="2643206"/>
          </a:xfrm>
          <a:prstGeom prst="wedgeRoundRectCallout">
            <a:avLst>
              <a:gd name="adj1" fmla="val -67976"/>
              <a:gd name="adj2" fmla="val 372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4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2"/>
            <a:ext cx="2892066" cy="6000768"/>
          </a:xfrm>
          <a:prstGeom prst="rect">
            <a:avLst/>
          </a:prstGeom>
        </p:spPr>
      </p:pic>
      <p:pic>
        <p:nvPicPr>
          <p:cNvPr id="8" name="Picture 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3"/>
            <a:ext cx="2892066" cy="6000768"/>
          </a:xfrm>
          <a:prstGeom prst="rect">
            <a:avLst/>
          </a:prstGeom>
        </p:spPr>
      </p:pic>
      <p:sp>
        <p:nvSpPr>
          <p:cNvPr id="10" name="Rounded Rectangular Callout 5"/>
          <p:cNvSpPr/>
          <p:nvPr/>
        </p:nvSpPr>
        <p:spPr>
          <a:xfrm>
            <a:off x="3571868" y="1428736"/>
            <a:ext cx="4786346" cy="3857652"/>
          </a:xfrm>
          <a:prstGeom prst="wedgeRoundRectCallout">
            <a:avLst>
              <a:gd name="adj1" fmla="val -68772"/>
              <a:gd name="adj2" fmla="val 912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11" name="SurvivalAnswers1 slice03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3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2"/>
            <a:ext cx="2749750" cy="570547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28596" y="3786190"/>
            <a:ext cx="3357586" cy="1643074"/>
          </a:xfrm>
          <a:prstGeom prst="wedgeRoundRectCallout">
            <a:avLst>
              <a:gd name="adj1" fmla="val -4825"/>
              <a:gd name="adj2" fmla="val -101267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¿Cuánto cuesta esto</a:t>
            </a:r>
            <a:r>
              <a:rPr lang="en-GB" sz="4400" b="1" dirty="0"/>
              <a:t>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2426" cy="2852994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11" name="SurvivalAnswers6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4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50" cy="5705473"/>
          </a:xfrm>
          <a:prstGeom prst="rect">
            <a:avLst/>
          </a:prstGeom>
        </p:spPr>
      </p:pic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83217" y="500042"/>
            <a:ext cx="2749750" cy="570547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714612" y="2500306"/>
            <a:ext cx="3286148" cy="2857520"/>
          </a:xfrm>
          <a:prstGeom prst="wedgeRoundRectCallout">
            <a:avLst>
              <a:gd name="adj1" fmla="val 67045"/>
              <a:gd name="adj2" fmla="val -29976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Quince </a:t>
            </a:r>
            <a:r>
              <a:rPr lang="en-GB" sz="4400" b="1" dirty="0" err="1"/>
              <a:t>euros</a:t>
            </a:r>
            <a:r>
              <a:rPr lang="en-GB" sz="4400" b="1" dirty="0"/>
              <a:t> con </a:t>
            </a:r>
            <a:r>
              <a:rPr lang="en-GB" sz="4400" b="1" dirty="0" err="1"/>
              <a:t>noventa</a:t>
            </a:r>
            <a:r>
              <a:rPr lang="en-GB" sz="4400" b="1" dirty="0"/>
              <a:t> y </a:t>
            </a:r>
            <a:r>
              <a:rPr lang="en-GB" sz="4400" b="1" dirty="0" err="1"/>
              <a:t>nueve</a:t>
            </a:r>
            <a:r>
              <a:rPr lang="en-GB" sz="4400" b="1" dirty="0"/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€15.99</a:t>
            </a:r>
          </a:p>
        </p:txBody>
      </p:sp>
      <p:pic>
        <p:nvPicPr>
          <p:cNvPr id="11" name="SurvivalAnswers6 slice05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2"/>
            <a:ext cx="2749750" cy="570547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28596" y="3786190"/>
            <a:ext cx="3357586" cy="1643074"/>
          </a:xfrm>
          <a:prstGeom prst="wedgeRoundRectCallout">
            <a:avLst>
              <a:gd name="adj1" fmla="val -4825"/>
              <a:gd name="adj2" fmla="val -101267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¿Cuánto cuesta esto</a:t>
            </a:r>
            <a:r>
              <a:rPr lang="en-GB" sz="4400" b="1" dirty="0"/>
              <a:t>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2426" cy="2852994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11" name="SurvivalAnswers6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4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Rounded Rectangular Callout 9"/>
          <p:cNvSpPr/>
          <p:nvPr/>
        </p:nvSpPr>
        <p:spPr>
          <a:xfrm>
            <a:off x="357158" y="3286124"/>
            <a:ext cx="6286544" cy="2143140"/>
          </a:xfrm>
          <a:prstGeom prst="wedgeRoundRectCallout">
            <a:avLst>
              <a:gd name="adj1" fmla="val 51974"/>
              <a:gd name="adj2" fmla="val -59794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Hoy </a:t>
            </a:r>
            <a:r>
              <a:rPr lang="en-GB" sz="4400" b="1" dirty="0" err="1"/>
              <a:t>tenemos</a:t>
            </a:r>
            <a:r>
              <a:rPr lang="en-GB" sz="4400" b="1" dirty="0"/>
              <a:t> </a:t>
            </a:r>
            <a:r>
              <a:rPr lang="en-GB" sz="4400" b="1" dirty="0" err="1"/>
              <a:t>una</a:t>
            </a:r>
            <a:r>
              <a:rPr lang="en-GB" sz="4400" b="1" dirty="0"/>
              <a:t> </a:t>
            </a:r>
            <a:r>
              <a:rPr lang="en-GB" sz="4400" b="1" dirty="0" err="1"/>
              <a:t>oferta</a:t>
            </a:r>
            <a:r>
              <a:rPr lang="en-GB" sz="4400" b="1" dirty="0"/>
              <a:t> especial. </a:t>
            </a:r>
            <a:r>
              <a:rPr lang="en-GB" sz="4400" b="1" dirty="0" err="1"/>
              <a:t>Está</a:t>
            </a:r>
            <a:r>
              <a:rPr lang="en-GB" sz="4400" b="1" dirty="0"/>
              <a:t> a </a:t>
            </a:r>
            <a:r>
              <a:rPr lang="en-GB" sz="4400" b="1" dirty="0" err="1"/>
              <a:t>mitad</a:t>
            </a:r>
            <a:r>
              <a:rPr lang="en-GB" sz="4400" b="1" dirty="0"/>
              <a:t> de </a:t>
            </a:r>
            <a:r>
              <a:rPr lang="en-GB" sz="4400" b="1" dirty="0" err="1"/>
              <a:t>precio</a:t>
            </a:r>
            <a:r>
              <a:rPr lang="en-GB" sz="4400" b="1" dirty="0"/>
              <a:t>.</a:t>
            </a:r>
          </a:p>
        </p:txBody>
      </p:sp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50" cy="5705473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2"/>
            <a:ext cx="2749750" cy="57054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have a special offer on today.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half price.</a:t>
            </a:r>
          </a:p>
        </p:txBody>
      </p:sp>
      <p:pic>
        <p:nvPicPr>
          <p:cNvPr id="11" name="SurvivalAnswers6 slice06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6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2"/>
            <a:ext cx="2749750" cy="570547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28596" y="3786190"/>
            <a:ext cx="3357586" cy="1643074"/>
          </a:xfrm>
          <a:prstGeom prst="wedgeRoundRectCallout">
            <a:avLst>
              <a:gd name="adj1" fmla="val -4825"/>
              <a:gd name="adj2" fmla="val -101267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¿Cuánto cuesta esto</a:t>
            </a:r>
            <a:r>
              <a:rPr lang="en-GB" sz="4400" b="1" dirty="0"/>
              <a:t>?</a:t>
            </a:r>
          </a:p>
        </p:txBody>
      </p:sp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2426" cy="2852994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11" name="SurvivalAnswers6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4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3"/>
            <a:ext cx="2749750" cy="5705473"/>
          </a:xfrm>
          <a:prstGeom prst="rect">
            <a:avLst/>
          </a:prstGeom>
        </p:spPr>
      </p:pic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79968" y="500042"/>
            <a:ext cx="2749750" cy="570547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500166" y="3857628"/>
            <a:ext cx="4357718" cy="1714512"/>
          </a:xfrm>
          <a:prstGeom prst="wedgeRoundRectCallout">
            <a:avLst>
              <a:gd name="adj1" fmla="val 64422"/>
              <a:gd name="adj2" fmla="val -91309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</a:t>
            </a:r>
            <a:r>
              <a:rPr lang="en-GB" sz="4400" b="1" dirty="0" err="1"/>
              <a:t>Cuánto</a:t>
            </a:r>
            <a:r>
              <a:rPr lang="en-GB" sz="4400" b="1" dirty="0"/>
              <a:t> me </a:t>
            </a:r>
            <a:r>
              <a:rPr lang="en-GB" sz="4400" b="1" dirty="0" err="1"/>
              <a:t>da</a:t>
            </a:r>
            <a:r>
              <a:rPr lang="en-GB" sz="4400" b="1" dirty="0"/>
              <a:t> </a:t>
            </a:r>
            <a:r>
              <a:rPr lang="en-GB" sz="4400" b="1" dirty="0" err="1"/>
              <a:t>por</a:t>
            </a:r>
            <a:r>
              <a:rPr lang="en-GB" sz="4400" b="1" dirty="0"/>
              <a:t> </a:t>
            </a:r>
            <a:r>
              <a:rPr lang="en-GB" sz="4400" b="1" dirty="0" err="1"/>
              <a:t>esto</a:t>
            </a:r>
            <a:r>
              <a:rPr lang="en-GB" sz="4400" b="1" dirty="0"/>
              <a:t>?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are you offering?</a:t>
            </a:r>
          </a:p>
        </p:txBody>
      </p:sp>
      <p:pic>
        <p:nvPicPr>
          <p:cNvPr id="11" name="SurvivalAnswers6 slice07.wav">
            <a:hlinkClick r:id="" action="ppaction://media"/>
          </p:cNvPr>
          <p:cNvPicPr>
            <a:picLocks noRot="1" noChangeAspect="1"/>
          </p:cNvPicPr>
          <p:nvPr>
            <a:wavAudioFile r:embed="rId1" name="SurvivalAnswers6 slice07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316075" cy="2857496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1CA353-7E88-4B1E-9710-4A2A7FC7580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228B0CD-DB37-465D-8428-27D84F0FD6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388807-964A-4503-AA1A-7BFA018263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267</Words>
  <Application>Microsoft Office PowerPoint</Application>
  <PresentationFormat>On-screen Show (4:3)</PresentationFormat>
  <Paragraphs>36</Paragraphs>
  <Slides>18</Slides>
  <Notes>0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10 Survival Phrases  Survival Answers 6/6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81</cp:revision>
  <dcterms:created xsi:type="dcterms:W3CDTF">2009-05-22T12:43:55Z</dcterms:created>
  <dcterms:modified xsi:type="dcterms:W3CDTF">2025-07-22T18:35:28Z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