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sldIdLst>
    <p:sldId id="268" r:id="rId6"/>
    <p:sldId id="257" r:id="rId7"/>
    <p:sldId id="258" r:id="rId8"/>
    <p:sldId id="259" r:id="rId9"/>
    <p:sldId id="263" r:id="rId10"/>
    <p:sldId id="260" r:id="rId11"/>
    <p:sldId id="261" r:id="rId12"/>
    <p:sldId id="262" r:id="rId13"/>
    <p:sldId id="264" r:id="rId14"/>
    <p:sldId id="265" r:id="rId15"/>
    <p:sldId id="267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26"/>
  </p:normalViewPr>
  <p:slideViewPr>
    <p:cSldViewPr>
      <p:cViewPr varScale="1">
        <p:scale>
          <a:sx n="107" d="100"/>
          <a:sy n="107" d="100"/>
        </p:scale>
        <p:origin x="1096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03C1F-B2A3-46B1-846A-C685E2A91C1B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258DE-3EAA-4AEC-BEC6-27712A6127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D83D7-AC39-4116-9DBE-0FEED7184115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FECC4-6BDD-4507-A0D9-CC0B0EBB91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22DC3-1C45-46F3-A76E-86906C7F757E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FCEC1-2F1A-4AB4-95FA-AEC7A613FA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981D7-4D32-43FD-9175-1ACFFB46D89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0A1A-76DE-43F7-8564-7923F74B35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435214"/>
      </p:ext>
    </p:extLst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981D7-4D32-43FD-9175-1ACFFB46D89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0A1A-76DE-43F7-8564-7923F74B35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593593"/>
      </p:ext>
    </p:extLst>
  </p:cSld>
  <p:clrMapOvr>
    <a:masterClrMapping/>
  </p:clrMapOvr>
  <p:transition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981D7-4D32-43FD-9175-1ACFFB46D89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0A1A-76DE-43F7-8564-7923F74B35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8936672"/>
      </p:ext>
    </p:extLst>
  </p:cSld>
  <p:clrMapOvr>
    <a:masterClrMapping/>
  </p:clrMapOvr>
  <p:transition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981D7-4D32-43FD-9175-1ACFFB46D89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0A1A-76DE-43F7-8564-7923F74B35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845421"/>
      </p:ext>
    </p:extLst>
  </p:cSld>
  <p:clrMapOvr>
    <a:masterClrMapping/>
  </p:clrMapOvr>
  <p:transition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981D7-4D32-43FD-9175-1ACFFB46D89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0A1A-76DE-43F7-8564-7923F74B35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534071"/>
      </p:ext>
    </p:extLst>
  </p:cSld>
  <p:clrMapOvr>
    <a:masterClrMapping/>
  </p:clrMapOvr>
  <p:transition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981D7-4D32-43FD-9175-1ACFFB46D89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0A1A-76DE-43F7-8564-7923F74B35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475596"/>
      </p:ext>
    </p:extLst>
  </p:cSld>
  <p:clrMapOvr>
    <a:masterClrMapping/>
  </p:clrMapOvr>
  <p:transition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981D7-4D32-43FD-9175-1ACFFB46D89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0A1A-76DE-43F7-8564-7923F74B35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5773981"/>
      </p:ext>
    </p:extLst>
  </p:cSld>
  <p:clrMapOvr>
    <a:masterClrMapping/>
  </p:clrMapOvr>
  <p:transition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981D7-4D32-43FD-9175-1ACFFB46D89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0A1A-76DE-43F7-8564-7923F74B35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0386096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90551-7C1A-4315-B077-1660591B1775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9388C-5BBF-47B8-8993-75943A1BA9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981D7-4D32-43FD-9175-1ACFFB46D89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0A1A-76DE-43F7-8564-7923F74B35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185117"/>
      </p:ext>
    </p:extLst>
  </p:cSld>
  <p:clrMapOvr>
    <a:masterClrMapping/>
  </p:clrMapOvr>
  <p:transition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981D7-4D32-43FD-9175-1ACFFB46D89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0A1A-76DE-43F7-8564-7923F74B35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122787"/>
      </p:ext>
    </p:extLst>
  </p:cSld>
  <p:clrMapOvr>
    <a:masterClrMapping/>
  </p:clrMapOvr>
  <p:transition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981D7-4D32-43FD-9175-1ACFFB46D89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0A1A-76DE-43F7-8564-7923F74B35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4788096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D388C-FD48-4AFE-A8B5-1C87F14F6947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B884D-FD30-4E99-89A3-D9E1743BAD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C1797-D658-4EB7-9439-39D810A6C155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56555-E3DA-4F1F-996B-285DF557AF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3E2D7-881D-46D3-83DE-13DD493F5793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CA0C5-10C9-45BE-86EF-73C3E29269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02B1C-E651-48A6-AC2D-CED41B4DF80B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77F91-E2F5-4BAC-9F14-BA2FE68A72D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4EC95-9EAE-44DA-8E87-41C56B2116C6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9B4DB-C7FC-410B-B0E6-782D736241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0D3FD-3963-4A26-8D00-6AF11BA346D6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DD98-9596-4B17-9727-1ED2A8EEAA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8B8DA-15FC-4FD5-ACF8-07B9B3637761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74025-B4E6-4895-A9B7-73DCCCD1A3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74BC911-DE14-49CD-86E3-B76A6D54812A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451B61A-F95A-4758-87E6-535D43C95B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981D7-4D32-43FD-9175-1ACFFB46D89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D0A1A-76DE-43F7-8564-7923F74B35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615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microsoft.com/office/2007/relationships/media" Target="../media/media2.wav"/><Relationship Id="rId21" Type="http://schemas.openxmlformats.org/officeDocument/2006/relationships/image" Target="../media/image31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audio" Target="../media/media1.wav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microsoft.com/office/2007/relationships/media" Target="../media/media1.wav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24" Type="http://schemas.microsoft.com/office/2007/relationships/hdphoto" Target="../media/hdphoto1.wdp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audio" Target="../media/media2.wav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 Angry Family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Mrs Mildly-Angry Carrot-Face</a:t>
            </a:r>
          </a:p>
        </p:txBody>
      </p:sp>
      <p:pic>
        <p:nvPicPr>
          <p:cNvPr id="4" name="Picture 3" descr="angrycarrotface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57222" y="2428868"/>
            <a:ext cx="3527038" cy="4429132"/>
          </a:xfrm>
          <a:prstGeom prst="rect">
            <a:avLst/>
          </a:prstGeom>
        </p:spPr>
      </p:pic>
      <p:pic>
        <p:nvPicPr>
          <p:cNvPr id="5" name="Picture 4" descr="angrycarrotfaceback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734645">
            <a:off x="888983" y="3527065"/>
            <a:ext cx="2543175" cy="5276850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357354" y="-214338"/>
            <a:ext cx="4843488" cy="10049784"/>
          </a:xfrm>
          <a:prstGeom prst="rect">
            <a:avLst/>
          </a:prstGeom>
        </p:spPr>
      </p:pic>
      <p:pic>
        <p:nvPicPr>
          <p:cNvPr id="7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040212" y="714375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3" descr="angrycarrotfac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040212" y="723921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285720" y="2714620"/>
            <a:ext cx="5072098" cy="2643206"/>
          </a:xfrm>
          <a:prstGeom prst="wedgeRoundRectCallout">
            <a:avLst>
              <a:gd name="adj1" fmla="val 56716"/>
              <a:gd name="adj2" fmla="val -28389"/>
              <a:gd name="adj3" fmla="val 16667"/>
            </a:avLst>
          </a:prstGeom>
          <a:solidFill>
            <a:schemeClr val="accent3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ES" sz="4000" b="1" dirty="0">
                <a:solidFill>
                  <a:srgbClr val="1E1C11"/>
                </a:solidFill>
                <a:cs typeface="Arial" charset="0"/>
              </a:rPr>
              <a:t>Soy más ancha por la parte de arriba que por la parte de abajo. Como debe ser.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715016"/>
            <a:ext cx="9144000" cy="114298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 am wider at the top than I am at the bottom.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It’s the best way to be.</a:t>
            </a:r>
          </a:p>
        </p:txBody>
      </p:sp>
      <p:pic>
        <p:nvPicPr>
          <p:cNvPr id="9" name="TheAngryFamilycarrot slice10.wav">
            <a:hlinkClick r:id="" action="ppaction://media"/>
          </p:cNvPr>
          <p:cNvPicPr>
            <a:picLocks noRot="1" noChangeAspect="1"/>
          </p:cNvPicPr>
          <p:nvPr>
            <a:wavAudioFile r:embed="rId1" name="TheAngryFamilycarrot slice10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3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2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9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2D9D037B-62D7-1DB3-BC29-DD256CA52E6F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26D8CE8F-F26A-1F01-19C9-01CDA12D447F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3643312" y="1000125"/>
            <a:ext cx="3714769" cy="2571751"/>
          </a:xfrm>
          <a:prstGeom prst="wedgeRoundRectCallout">
            <a:avLst>
              <a:gd name="adj1" fmla="val -55865"/>
              <a:gd name="adj2" fmla="val 83676"/>
              <a:gd name="adj3" fmla="val 16667"/>
            </a:avLst>
          </a:prstGeom>
          <a:solidFill>
            <a:schemeClr val="accent3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rgbClr val="1E1C11"/>
                </a:solidFill>
              </a:rPr>
              <a:t>Hola. Me llamo Mildly-Angry Carrot-Face.</a:t>
            </a:r>
          </a:p>
        </p:txBody>
      </p:sp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1142984"/>
            <a:ext cx="2754349" cy="5715016"/>
          </a:xfrm>
          <a:prstGeom prst="rect">
            <a:avLst/>
          </a:prstGeom>
        </p:spPr>
      </p:pic>
      <p:pic>
        <p:nvPicPr>
          <p:cNvPr id="14338" name="Picture 3" descr="angrycarrotfac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000100" y="1152549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 Diagonal Corner Rectangle 5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</a:rPr>
              <a:t>Hello. My name is Mrs Mildly-Angry Carrot-Face.</a:t>
            </a:r>
          </a:p>
        </p:txBody>
      </p:sp>
      <p:pic>
        <p:nvPicPr>
          <p:cNvPr id="9" name="TheAngryFamilycarrot slice02.wav">
            <a:hlinkClick r:id="" action="ppaction://media"/>
          </p:cNvPr>
          <p:cNvPicPr>
            <a:picLocks noRot="1" noChangeAspect="1"/>
          </p:cNvPicPr>
          <p:nvPr>
            <a:wavAudioFile r:embed="rId1" name="TheAngryFamilycarrot slice0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9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97444" y="1142984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3" descr="angrycarrotfac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97412" y="1142984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>
            <a:spLocks noChangeArrowheads="1"/>
          </p:cNvSpPr>
          <p:nvPr/>
        </p:nvSpPr>
        <p:spPr bwMode="auto">
          <a:xfrm>
            <a:off x="642910" y="4214818"/>
            <a:ext cx="4786340" cy="1230307"/>
          </a:xfrm>
          <a:prstGeom prst="wedgeRoundRectCallout">
            <a:avLst>
              <a:gd name="adj1" fmla="val 75088"/>
              <a:gd name="adj2" fmla="val -70030"/>
              <a:gd name="adj3" fmla="val 16667"/>
            </a:avLst>
          </a:prstGeom>
          <a:solidFill>
            <a:schemeClr val="accent3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ES" sz="4000" b="1" dirty="0">
                <a:solidFill>
                  <a:srgbClr val="1E1C11"/>
                </a:solidFill>
                <a:latin typeface="+mn-lt"/>
                <a:cs typeface="+mn-cs"/>
              </a:rPr>
              <a:t>Tengo treinta años.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</a:rPr>
              <a:t>I am thirty years old.</a:t>
            </a:r>
          </a:p>
        </p:txBody>
      </p:sp>
      <p:pic>
        <p:nvPicPr>
          <p:cNvPr id="10" name="TheAngryFamilycarrot slice03.wav">
            <a:hlinkClick r:id="" action="ppaction://media"/>
          </p:cNvPr>
          <p:cNvPicPr>
            <a:picLocks noRot="1" noChangeAspect="1"/>
          </p:cNvPicPr>
          <p:nvPr>
            <a:wavAudioFile r:embed="rId1" name="TheAngryFamilycarrot slice0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6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96805" y="1142984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3" descr="angrycarrotfac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96837" y="1142984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 Diagonal Corner Rectangle 5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</a:rPr>
              <a:t>I live in an orchard in the countryside.</a:t>
            </a:r>
          </a:p>
        </p:txBody>
      </p:sp>
      <p:sp>
        <p:nvSpPr>
          <p:cNvPr id="5" name="Rounded Rectangular Callout 4"/>
          <p:cNvSpPr>
            <a:spLocks noChangeArrowheads="1"/>
          </p:cNvSpPr>
          <p:nvPr/>
        </p:nvSpPr>
        <p:spPr bwMode="auto">
          <a:xfrm>
            <a:off x="4357688" y="3357562"/>
            <a:ext cx="4286278" cy="1871663"/>
          </a:xfrm>
          <a:prstGeom prst="wedgeRoundRectCallout">
            <a:avLst>
              <a:gd name="adj1" fmla="val -80695"/>
              <a:gd name="adj2" fmla="val -36794"/>
              <a:gd name="adj3" fmla="val 16667"/>
            </a:avLst>
          </a:prstGeom>
          <a:solidFill>
            <a:schemeClr val="accent3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rgbClr val="1E1C11"/>
                </a:solidFill>
                <a:latin typeface="+mn-lt"/>
                <a:cs typeface="+mn-cs"/>
              </a:rPr>
              <a:t>Vivo en un huerto en el campo.</a:t>
            </a:r>
          </a:p>
        </p:txBody>
      </p:sp>
      <p:pic>
        <p:nvPicPr>
          <p:cNvPr id="9" name="TheAngryFamilycarrot slice04.wav">
            <a:hlinkClick r:id="" action="ppaction://media"/>
          </p:cNvPr>
          <p:cNvPicPr>
            <a:picLocks noRot="1" noChangeAspect="1"/>
          </p:cNvPicPr>
          <p:nvPr>
            <a:wavAudioFile r:embed="rId1" name="TheAngryFamilycarrot slice0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3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6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96837" y="1152525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3" descr="angrycarrotfac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96837" y="1152549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>
            <a:spLocks noChangeArrowheads="1"/>
          </p:cNvSpPr>
          <p:nvPr/>
        </p:nvSpPr>
        <p:spPr bwMode="auto">
          <a:xfrm>
            <a:off x="4000500" y="2714620"/>
            <a:ext cx="4357714" cy="2082805"/>
          </a:xfrm>
          <a:prstGeom prst="wedgeRoundRectCallout">
            <a:avLst>
              <a:gd name="adj1" fmla="val -70842"/>
              <a:gd name="adj2" fmla="val -8361"/>
              <a:gd name="adj3" fmla="val 16667"/>
            </a:avLst>
          </a:prstGeom>
          <a:solidFill>
            <a:schemeClr val="accent3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rgbClr val="1E1C11"/>
                </a:solidFill>
                <a:latin typeface="+mn-lt"/>
                <a:cs typeface="+mn-cs"/>
              </a:rPr>
              <a:t>Tengo ocho  hermanos y dos hermanas.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</a:rPr>
              <a:t>I have eight brothers and two sisters.</a:t>
            </a:r>
          </a:p>
        </p:txBody>
      </p:sp>
      <p:pic>
        <p:nvPicPr>
          <p:cNvPr id="9" name="TheAngryFamilycarrot slice05.wav">
            <a:hlinkClick r:id="" action="ppaction://media"/>
          </p:cNvPr>
          <p:cNvPicPr>
            <a:picLocks noRot="1" noChangeAspect="1"/>
          </p:cNvPicPr>
          <p:nvPr>
            <a:wavAudioFile r:embed="rId1" name="TheAngryFamilycarrot slice0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7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6200000">
            <a:off x="2462714" y="2823635"/>
            <a:ext cx="2189701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3" descr="angrycarrotfac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6200000">
            <a:off x="2462714" y="2823642"/>
            <a:ext cx="2189701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4643439" y="1142985"/>
            <a:ext cx="4214842" cy="2357454"/>
          </a:xfrm>
          <a:prstGeom prst="wedgeRoundRectCallout">
            <a:avLst>
              <a:gd name="adj1" fmla="val -76735"/>
              <a:gd name="adj2" fmla="val 91091"/>
              <a:gd name="adj3" fmla="val 16667"/>
            </a:avLst>
          </a:prstGeom>
          <a:solidFill>
            <a:schemeClr val="accent3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rgbClr val="1E1C11"/>
                </a:solidFill>
              </a:rPr>
              <a:t>Me gusta tocar la tuba porque me hace sonreír.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</a:rPr>
              <a:t>I like playing the tuba because it keeps me smiling.</a:t>
            </a:r>
          </a:p>
        </p:txBody>
      </p:sp>
      <p:pic>
        <p:nvPicPr>
          <p:cNvPr id="9" name="TheAngryFamilycarrot slice06.wav">
            <a:hlinkClick r:id="" action="ppaction://media"/>
          </p:cNvPr>
          <p:cNvPicPr>
            <a:picLocks noRot="1" noChangeAspect="1"/>
          </p:cNvPicPr>
          <p:nvPr>
            <a:wavAudioFile r:embed="rId1" name="TheAngryFamilycarrot slice06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23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3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97412" y="1142984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3" descr="angrycarrotfac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97412" y="1152549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1000100" y="714354"/>
            <a:ext cx="3857648" cy="2786084"/>
          </a:xfrm>
          <a:prstGeom prst="wedgeRoundRectCallout">
            <a:avLst>
              <a:gd name="adj1" fmla="val 76218"/>
              <a:gd name="adj2" fmla="val 47075"/>
              <a:gd name="adj3" fmla="val 16667"/>
            </a:avLst>
          </a:prstGeom>
          <a:solidFill>
            <a:schemeClr val="accent3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rgbClr val="1E1C11"/>
                </a:solidFill>
              </a:rPr>
              <a:t>No me </a:t>
            </a:r>
            <a:r>
              <a:rPr lang="en-GB" sz="4000" b="1" dirty="0" err="1">
                <a:solidFill>
                  <a:srgbClr val="1E1C11"/>
                </a:solidFill>
              </a:rPr>
              <a:t>gustan</a:t>
            </a:r>
            <a:endParaRPr lang="en-GB" sz="4000" b="1" dirty="0">
              <a:solidFill>
                <a:srgbClr val="1E1C11"/>
              </a:solidFill>
            </a:endParaRPr>
          </a:p>
          <a:p>
            <a:pPr algn="ctr"/>
            <a:r>
              <a:rPr lang="en-GB" sz="4000" b="1" dirty="0">
                <a:solidFill>
                  <a:srgbClr val="1E1C11"/>
                </a:solidFill>
              </a:rPr>
              <a:t>los </a:t>
            </a:r>
            <a:r>
              <a:rPr lang="en-GB" sz="4000" b="1" dirty="0" err="1">
                <a:solidFill>
                  <a:srgbClr val="1E1C11"/>
                </a:solidFill>
              </a:rPr>
              <a:t>plátanos</a:t>
            </a:r>
            <a:r>
              <a:rPr lang="en-GB" sz="4000" b="1" dirty="0">
                <a:solidFill>
                  <a:srgbClr val="1E1C11"/>
                </a:solidFill>
              </a:rPr>
              <a:t> </a:t>
            </a:r>
            <a:r>
              <a:rPr lang="en-GB" sz="4000" b="1" dirty="0" err="1">
                <a:solidFill>
                  <a:srgbClr val="1E1C11"/>
                </a:solidFill>
              </a:rPr>
              <a:t>porque</a:t>
            </a:r>
            <a:r>
              <a:rPr lang="en-GB" sz="4000" b="1" dirty="0">
                <a:solidFill>
                  <a:srgbClr val="1E1C11"/>
                </a:solidFill>
              </a:rPr>
              <a:t> son </a:t>
            </a:r>
            <a:r>
              <a:rPr lang="en-GB" sz="4000" b="1" dirty="0" err="1">
                <a:solidFill>
                  <a:srgbClr val="1E1C11"/>
                </a:solidFill>
              </a:rPr>
              <a:t>más</a:t>
            </a:r>
            <a:r>
              <a:rPr lang="en-GB" sz="4000" b="1" dirty="0">
                <a:solidFill>
                  <a:srgbClr val="1E1C11"/>
                </a:solidFill>
              </a:rPr>
              <a:t> </a:t>
            </a:r>
            <a:r>
              <a:rPr lang="en-GB" sz="4000" b="1" dirty="0" err="1">
                <a:solidFill>
                  <a:srgbClr val="1E1C11"/>
                </a:solidFill>
              </a:rPr>
              <a:t>grandes</a:t>
            </a:r>
            <a:r>
              <a:rPr lang="en-GB" sz="4000" b="1" dirty="0">
                <a:solidFill>
                  <a:srgbClr val="1E1C11"/>
                </a:solidFill>
              </a:rPr>
              <a:t> </a:t>
            </a:r>
            <a:r>
              <a:rPr lang="en-GB" sz="4000" b="1" dirty="0" err="1">
                <a:solidFill>
                  <a:srgbClr val="1E1C11"/>
                </a:solidFill>
              </a:rPr>
              <a:t>que</a:t>
            </a:r>
            <a:r>
              <a:rPr lang="en-GB" sz="4000" b="1" dirty="0">
                <a:solidFill>
                  <a:srgbClr val="1E1C11"/>
                </a:solidFill>
              </a:rPr>
              <a:t> </a:t>
            </a:r>
            <a:r>
              <a:rPr lang="en-GB" sz="4000" b="1" dirty="0" err="1">
                <a:solidFill>
                  <a:srgbClr val="1E1C11"/>
                </a:solidFill>
              </a:rPr>
              <a:t>yo</a:t>
            </a:r>
            <a:r>
              <a:rPr lang="en-GB" sz="4000" b="1" dirty="0">
                <a:solidFill>
                  <a:srgbClr val="1E1C11"/>
                </a:solidFill>
              </a:rPr>
              <a:t>. 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</a:rPr>
              <a:t>I don’t like bananas because they’re bigger than me.</a:t>
            </a:r>
          </a:p>
        </p:txBody>
      </p:sp>
      <p:pic>
        <p:nvPicPr>
          <p:cNvPr id="9" name="TheAngryFamilycarrot slice07.wav">
            <a:hlinkClick r:id="" action="ppaction://media"/>
          </p:cNvPr>
          <p:cNvPicPr>
            <a:picLocks noRot="1" noChangeAspect="1"/>
          </p:cNvPicPr>
          <p:nvPr>
            <a:wavAudioFile r:embed="rId1" name="TheAngryFamilycarrot slice0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5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8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7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57224" y="1062019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3" descr="angrycarrotfac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57224" y="1081111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>
            <a:spLocks noChangeArrowheads="1"/>
          </p:cNvSpPr>
          <p:nvPr/>
        </p:nvSpPr>
        <p:spPr bwMode="auto">
          <a:xfrm>
            <a:off x="3857620" y="1571612"/>
            <a:ext cx="5072098" cy="3143272"/>
          </a:xfrm>
          <a:prstGeom prst="wedgeRoundRectCallout">
            <a:avLst>
              <a:gd name="adj1" fmla="val -67284"/>
              <a:gd name="adj2" fmla="val 12814"/>
              <a:gd name="adj3" fmla="val 16667"/>
            </a:avLst>
          </a:prstGeom>
          <a:solidFill>
            <a:schemeClr val="accent3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rgbClr val="1E1C11"/>
                </a:solidFill>
                <a:latin typeface="+mn-lt"/>
              </a:rPr>
              <a:t>Mi comida </a:t>
            </a:r>
            <a:r>
              <a:rPr lang="en-GB" sz="4000" b="1" dirty="0" err="1">
                <a:solidFill>
                  <a:srgbClr val="1E1C11"/>
                </a:solidFill>
                <a:latin typeface="+mn-lt"/>
              </a:rPr>
              <a:t>favorita</a:t>
            </a:r>
            <a:r>
              <a:rPr lang="en-GB" sz="4000" b="1" dirty="0">
                <a:solidFill>
                  <a:srgbClr val="1E1C11"/>
                </a:solidFill>
                <a:latin typeface="+mn-lt"/>
              </a:rPr>
              <a:t> son los </a:t>
            </a:r>
            <a:r>
              <a:rPr lang="en-GB" sz="4000" b="1" dirty="0" err="1">
                <a:solidFill>
                  <a:srgbClr val="1E1C11"/>
                </a:solidFill>
                <a:latin typeface="+mn-lt"/>
              </a:rPr>
              <a:t>sándwiches</a:t>
            </a:r>
            <a:r>
              <a:rPr lang="en-GB" sz="4000" b="1" dirty="0">
                <a:solidFill>
                  <a:srgbClr val="1E1C11"/>
                </a:solidFill>
                <a:latin typeface="+mn-lt"/>
              </a:rPr>
              <a:t> de </a:t>
            </a:r>
            <a:r>
              <a:rPr lang="en-GB" sz="4000" b="1" dirty="0" err="1">
                <a:solidFill>
                  <a:srgbClr val="1E1C11"/>
                </a:solidFill>
                <a:latin typeface="+mn-lt"/>
              </a:rPr>
              <a:t>mantequilla</a:t>
            </a:r>
            <a:r>
              <a:rPr lang="en-GB" sz="4000" b="1" dirty="0">
                <a:solidFill>
                  <a:srgbClr val="1E1C11"/>
                </a:solidFill>
                <a:latin typeface="+mn-lt"/>
              </a:rPr>
              <a:t> de </a:t>
            </a:r>
            <a:r>
              <a:rPr lang="en-GB" sz="4000" b="1" dirty="0" err="1">
                <a:solidFill>
                  <a:srgbClr val="1E1C11"/>
                </a:solidFill>
                <a:latin typeface="+mn-lt"/>
              </a:rPr>
              <a:t>cacahuate</a:t>
            </a:r>
            <a:r>
              <a:rPr lang="en-GB" sz="4000" b="1" dirty="0">
                <a:solidFill>
                  <a:srgbClr val="1E1C11"/>
                </a:solidFill>
                <a:latin typeface="+mn-lt"/>
              </a:rPr>
              <a:t>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</a:rPr>
              <a:t>Peanut butter sandwiches are my favourite food.</a:t>
            </a:r>
          </a:p>
        </p:txBody>
      </p:sp>
      <p:pic>
        <p:nvPicPr>
          <p:cNvPr id="9" name="TheAngryFamilycarrot slice08.wav">
            <a:hlinkClick r:id="" action="ppaction://media"/>
          </p:cNvPr>
          <p:cNvPicPr>
            <a:picLocks noRot="1" noChangeAspect="1"/>
          </p:cNvPicPr>
          <p:nvPr>
            <a:wavAudioFile r:embed="rId1" name="TheAngryFamilycarrot slice0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9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3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96837" y="785813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3" descr="angrycarrotfac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96837" y="795359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4000500" y="3929063"/>
            <a:ext cx="4357688" cy="1357312"/>
          </a:xfrm>
          <a:prstGeom prst="wedgeRoundRectCallout">
            <a:avLst>
              <a:gd name="adj1" fmla="val -72376"/>
              <a:gd name="adj2" fmla="val -92177"/>
              <a:gd name="adj3" fmla="val 16667"/>
            </a:avLst>
          </a:prstGeom>
          <a:solidFill>
            <a:schemeClr val="accent3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rgbClr val="1E1C11"/>
                </a:solidFill>
                <a:cs typeface="Arial" charset="0"/>
              </a:rPr>
              <a:t>Quiero</a:t>
            </a:r>
            <a:r>
              <a:rPr lang="en-GB" sz="4000" b="1" dirty="0">
                <a:solidFill>
                  <a:srgbClr val="1E1C1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rgbClr val="1E1C11"/>
                </a:solidFill>
                <a:cs typeface="Arial" charset="0"/>
              </a:rPr>
              <a:t>montar</a:t>
            </a:r>
            <a:r>
              <a:rPr lang="en-GB" sz="4000" b="1" dirty="0">
                <a:solidFill>
                  <a:srgbClr val="1E1C11"/>
                </a:solidFill>
                <a:cs typeface="Arial" charset="0"/>
              </a:rPr>
              <a:t> en </a:t>
            </a:r>
            <a:r>
              <a:rPr lang="en-GB" sz="4000" b="1" dirty="0" err="1">
                <a:solidFill>
                  <a:srgbClr val="1E1C11"/>
                </a:solidFill>
                <a:cs typeface="Arial" charset="0"/>
              </a:rPr>
              <a:t>bicicleta</a:t>
            </a:r>
            <a:r>
              <a:rPr lang="en-GB" sz="4000" b="1" dirty="0">
                <a:solidFill>
                  <a:srgbClr val="1E1C11"/>
                </a:solidFill>
                <a:cs typeface="Arial" charset="0"/>
              </a:rPr>
              <a:t>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</a:rPr>
              <a:t>I want to go cycling.</a:t>
            </a:r>
          </a:p>
        </p:txBody>
      </p:sp>
      <p:pic>
        <p:nvPicPr>
          <p:cNvPr id="9" name="TheAngryFamilycarrot slice09.wav">
            <a:hlinkClick r:id="" action="ppaction://media"/>
          </p:cNvPr>
          <p:cNvPicPr>
            <a:picLocks noRot="1" noChangeAspect="1"/>
          </p:cNvPicPr>
          <p:nvPr>
            <a:wavAudioFile r:embed="rId1" name="TheAngryFamilycarrot slice09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9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D39200-98FA-4E43-9999-ED6C841A27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1EFA4E2-2D44-4D0B-B88C-86FC8105A37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8BE3700-C54F-4997-B4A3-D2DCA34E07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</TotalTime>
  <Words>180</Words>
  <Application>Microsoft Office PowerPoint</Application>
  <PresentationFormat>On-screen Show (4:3)</PresentationFormat>
  <Paragraphs>23</Paragraphs>
  <Slides>11</Slides>
  <Notes>0</Notes>
  <HiddenSlides>0</HiddenSlides>
  <MMClips>12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1_Office Theme</vt:lpstr>
      <vt:lpstr>The Angry Family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Angry Family</dc:title>
  <dc:creator>David Wilson</dc:creator>
  <cp:lastModifiedBy>Bernardo Carvalho de Mello</cp:lastModifiedBy>
  <cp:revision>51</cp:revision>
  <dcterms:created xsi:type="dcterms:W3CDTF">2009-06-01T12:24:17Z</dcterms:created>
  <dcterms:modified xsi:type="dcterms:W3CDTF">2025-07-22T18:29:58Z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